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notesMasterIdLst>
    <p:notesMasterId r:id="rId71"/>
  </p:notesMasterIdLst>
  <p:sldIdLst>
    <p:sldId id="256" r:id="rId2"/>
    <p:sldId id="326" r:id="rId3"/>
    <p:sldId id="512" r:id="rId4"/>
    <p:sldId id="513" r:id="rId5"/>
    <p:sldId id="444" r:id="rId6"/>
    <p:sldId id="284" r:id="rId7"/>
    <p:sldId id="446" r:id="rId8"/>
    <p:sldId id="286" r:id="rId9"/>
    <p:sldId id="310" r:id="rId10"/>
    <p:sldId id="529" r:id="rId11"/>
    <p:sldId id="345" r:id="rId12"/>
    <p:sldId id="405" r:id="rId13"/>
    <p:sldId id="406" r:id="rId14"/>
    <p:sldId id="407" r:id="rId15"/>
    <p:sldId id="408" r:id="rId16"/>
    <p:sldId id="409" r:id="rId17"/>
    <p:sldId id="410" r:id="rId18"/>
    <p:sldId id="413" r:id="rId19"/>
    <p:sldId id="516" r:id="rId20"/>
    <p:sldId id="468" r:id="rId21"/>
    <p:sldId id="522" r:id="rId22"/>
    <p:sldId id="524" r:id="rId23"/>
    <p:sldId id="527" r:id="rId24"/>
    <p:sldId id="526" r:id="rId25"/>
    <p:sldId id="525" r:id="rId26"/>
    <p:sldId id="528" r:id="rId27"/>
    <p:sldId id="470" r:id="rId28"/>
    <p:sldId id="471" r:id="rId29"/>
    <p:sldId id="419" r:id="rId30"/>
    <p:sldId id="478" r:id="rId31"/>
    <p:sldId id="517" r:id="rId32"/>
    <p:sldId id="518" r:id="rId33"/>
    <p:sldId id="519" r:id="rId34"/>
    <p:sldId id="520" r:id="rId35"/>
    <p:sldId id="521" r:id="rId36"/>
    <p:sldId id="479" r:id="rId37"/>
    <p:sldId id="480" r:id="rId38"/>
    <p:sldId id="481" r:id="rId39"/>
    <p:sldId id="420" r:id="rId40"/>
    <p:sldId id="460" r:id="rId41"/>
    <p:sldId id="461" r:id="rId42"/>
    <p:sldId id="462" r:id="rId43"/>
    <p:sldId id="463" r:id="rId44"/>
    <p:sldId id="485" r:id="rId45"/>
    <p:sldId id="486" r:id="rId46"/>
    <p:sldId id="487" r:id="rId47"/>
    <p:sldId id="488" r:id="rId48"/>
    <p:sldId id="489" r:id="rId49"/>
    <p:sldId id="514" r:id="rId50"/>
    <p:sldId id="515" r:id="rId51"/>
    <p:sldId id="490" r:id="rId52"/>
    <p:sldId id="337" r:id="rId53"/>
    <p:sldId id="472" r:id="rId54"/>
    <p:sldId id="304" r:id="rId55"/>
    <p:sldId id="495" r:id="rId56"/>
    <p:sldId id="483" r:id="rId57"/>
    <p:sldId id="454" r:id="rId58"/>
    <p:sldId id="455" r:id="rId59"/>
    <p:sldId id="351" r:id="rId60"/>
    <p:sldId id="482" r:id="rId61"/>
    <p:sldId id="424" r:id="rId62"/>
    <p:sldId id="429" r:id="rId63"/>
    <p:sldId id="430" r:id="rId64"/>
    <p:sldId id="491" r:id="rId65"/>
    <p:sldId id="492" r:id="rId66"/>
    <p:sldId id="493" r:id="rId67"/>
    <p:sldId id="494" r:id="rId68"/>
    <p:sldId id="442" r:id="rId69"/>
    <p:sldId id="484" r:id="rId7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793" autoAdjust="0"/>
    <p:restoredTop sz="92335" autoAdjust="0"/>
  </p:normalViewPr>
  <p:slideViewPr>
    <p:cSldViewPr>
      <p:cViewPr varScale="1">
        <p:scale>
          <a:sx n="55" d="100"/>
          <a:sy n="55" d="100"/>
        </p:scale>
        <p:origin x="-1074" y="-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948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E706D2-236C-4A3B-94A8-77F1E2089998}" type="datetimeFigureOut">
              <a:rPr lang="en-GB" smtClean="0"/>
              <a:t>24/01/2014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996B30-96D8-4E05-8127-9BE4566730B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03253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996B30-96D8-4E05-8127-9BE4566730B2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77960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A8CA5-0237-48F6-B4BD-0B51E27FB7DD}" type="datetimeFigureOut">
              <a:rPr lang="en-GB" smtClean="0"/>
              <a:t>24/01/2014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6E171-59D4-4302-BF6D-F9C54B864DC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56501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A8CA5-0237-48F6-B4BD-0B51E27FB7DD}" type="datetimeFigureOut">
              <a:rPr lang="en-GB" smtClean="0"/>
              <a:t>24/01/2014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6E171-59D4-4302-BF6D-F9C54B864DC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59749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A8CA5-0237-48F6-B4BD-0B51E27FB7DD}" type="datetimeFigureOut">
              <a:rPr lang="en-GB" smtClean="0"/>
              <a:t>24/01/2014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6E171-59D4-4302-BF6D-F9C54B864DC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45418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A8CA5-0237-48F6-B4BD-0B51E27FB7DD}" type="datetimeFigureOut">
              <a:rPr lang="en-GB" smtClean="0"/>
              <a:t>24/01/2014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6E171-59D4-4302-BF6D-F9C54B864DC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18507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A8CA5-0237-48F6-B4BD-0B51E27FB7DD}" type="datetimeFigureOut">
              <a:rPr lang="en-GB" smtClean="0"/>
              <a:t>24/01/2014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6E171-59D4-4302-BF6D-F9C54B864DC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28341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A8CA5-0237-48F6-B4BD-0B51E27FB7DD}" type="datetimeFigureOut">
              <a:rPr lang="en-GB" smtClean="0"/>
              <a:t>24/01/2014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6E171-59D4-4302-BF6D-F9C54B864DC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80039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A8CA5-0237-48F6-B4BD-0B51E27FB7DD}" type="datetimeFigureOut">
              <a:rPr lang="en-GB" smtClean="0"/>
              <a:t>24/01/2014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6E171-59D4-4302-BF6D-F9C54B864DC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69902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A8CA5-0237-48F6-B4BD-0B51E27FB7DD}" type="datetimeFigureOut">
              <a:rPr lang="en-GB" smtClean="0"/>
              <a:t>24/01/2014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6E171-59D4-4302-BF6D-F9C54B864DC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26939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A8CA5-0237-48F6-B4BD-0B51E27FB7DD}" type="datetimeFigureOut">
              <a:rPr lang="en-GB" smtClean="0"/>
              <a:t>24/01/2014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6E171-59D4-4302-BF6D-F9C54B864DC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4345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A8CA5-0237-48F6-B4BD-0B51E27FB7DD}" type="datetimeFigureOut">
              <a:rPr lang="en-GB" smtClean="0"/>
              <a:t>24/01/2014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6E171-59D4-4302-BF6D-F9C54B864DC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03142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A8CA5-0237-48F6-B4BD-0B51E27FB7DD}" type="datetimeFigureOut">
              <a:rPr lang="en-GB" smtClean="0"/>
              <a:t>24/01/2014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6E171-59D4-4302-BF6D-F9C54B864DC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83312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EA8CA5-0237-48F6-B4BD-0B51E27FB7DD}" type="datetimeFigureOut">
              <a:rPr lang="en-GB" smtClean="0"/>
              <a:t>24/01/2014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46E171-59D4-4302-BF6D-F9C54B864DC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77586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55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hyperlink" Target="http://wwmm.ch.cam.ac.uk/chemicaltagger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2" Type="http://schemas.openxmlformats.org/officeDocument/2006/relationships/hyperlink" Target="http://www.blueobelisk.org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://upload.wikimedia.org/wikipedia/commons/3/34/LOD_Cloud_Diagram_as_of_September_2011.png" TargetMode="Externa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31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hyperlink" Target="http://5stardata.info/" TargetMode="Externa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://rd-alliance.org/programme/" TargetMode="External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blog.okfn.org/2013/03/21/we-are-entering-an-era-of-open-science-says-eu-vp-neelie-kroes/" TargetMode="Externa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upload.wikimedia.org/wikipedia/commons/3/34/LOD_Cloud_Diagram_as_of_September_2011.png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504" y="188640"/>
            <a:ext cx="8928992" cy="1470025"/>
          </a:xfrm>
        </p:spPr>
        <p:txBody>
          <a:bodyPr>
            <a:normAutofit/>
          </a:bodyPr>
          <a:lstStyle/>
          <a:p>
            <a:r>
              <a:rPr lang="en-GB" sz="4000" dirty="0" smtClean="0"/>
              <a:t>Can machines understand the Scientific Literature?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04044" y="2420888"/>
            <a:ext cx="6794321" cy="2376264"/>
          </a:xfrm>
        </p:spPr>
        <p:txBody>
          <a:bodyPr>
            <a:normAutofit fontScale="70000" lnSpcReduction="20000"/>
          </a:bodyPr>
          <a:lstStyle/>
          <a:p>
            <a:r>
              <a:rPr lang="en-GB" sz="5800" b="1" dirty="0" smtClean="0"/>
              <a:t>Peter Murray-Rust</a:t>
            </a:r>
          </a:p>
          <a:p>
            <a:r>
              <a:rPr lang="en-GB" sz="4500" dirty="0" smtClean="0"/>
              <a:t>University of Cambridge</a:t>
            </a:r>
          </a:p>
          <a:p>
            <a:r>
              <a:rPr lang="en-GB" sz="4500" dirty="0" smtClean="0"/>
              <a:t>Open Knowledge Foundation</a:t>
            </a:r>
          </a:p>
          <a:p>
            <a:endParaRPr lang="en-GB" dirty="0" smtClean="0"/>
          </a:p>
          <a:p>
            <a:r>
              <a:rPr lang="en-GB" dirty="0" smtClean="0"/>
              <a:t>Vilnius University,  2014-01-24, LT</a:t>
            </a:r>
          </a:p>
        </p:txBody>
      </p:sp>
      <p:pic>
        <p:nvPicPr>
          <p:cNvPr id="1026" name="Picture 2" descr="C:\Users\pm286\Documents\standalone\images\ucc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2305050" cy="971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954970" y="1076052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i="1" dirty="0" smtClean="0"/>
              <a:t/>
            </a:r>
            <a:br>
              <a:rPr lang="en-GB" sz="2800" i="1" dirty="0" smtClean="0"/>
            </a:br>
            <a:endParaRPr lang="en-GB" sz="2800" i="1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3670" y="5661248"/>
            <a:ext cx="2933700" cy="866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0" name="Picture 4" descr="https://encrypted-tbn2.gstatic.com/images?q=tbn:ANd9GcSjERj11W0n5vwhuBwy5yRTBQMnDK0Ym7Wfbwpvb4-00fymHd9D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8366" y="6438899"/>
            <a:ext cx="971550" cy="419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4741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89317"/>
            <a:ext cx="8229600" cy="1143000"/>
          </a:xfrm>
        </p:spPr>
        <p:txBody>
          <a:bodyPr/>
          <a:lstStyle/>
          <a:p>
            <a:r>
              <a:rPr lang="en-GB" dirty="0" smtClean="0"/>
              <a:t>Part of a COD RDF entry</a:t>
            </a:r>
            <a:endParaRPr lang="en-GB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196752"/>
            <a:ext cx="8914576" cy="47820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323528" y="6093296"/>
            <a:ext cx="7780131" cy="571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i="1" dirty="0" smtClean="0"/>
              <a:t>The Semantic Web </a:t>
            </a:r>
            <a:r>
              <a:rPr lang="en-GB" b="1" i="1" dirty="0" smtClean="0"/>
              <a:t>understands</a:t>
            </a:r>
            <a:r>
              <a:rPr lang="en-GB" i="1" dirty="0" smtClean="0"/>
              <a:t> this</a:t>
            </a:r>
            <a:endParaRPr lang="en-GB" i="1" dirty="0"/>
          </a:p>
        </p:txBody>
      </p:sp>
    </p:spTree>
    <p:extLst>
      <p:ext uri="{BB962C8B-B14F-4D97-AF65-F5344CB8AC3E}">
        <p14:creationId xmlns:p14="http://schemas.microsoft.com/office/powerpoint/2010/main" val="39646970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0482" y="1387313"/>
            <a:ext cx="8229600" cy="452596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“Which Rivers flow into the Rhine and are longer than 50 </a:t>
            </a:r>
            <a:r>
              <a:rPr lang="en-GB" dirty="0" err="1"/>
              <a:t>kilometers</a:t>
            </a:r>
            <a:r>
              <a:rPr lang="en-GB" dirty="0"/>
              <a:t>?” or “Which Skyscrapers in China have more than 50 floors and have been constructed before the year 2000</a:t>
            </a:r>
            <a:r>
              <a:rPr lang="en-GB" dirty="0" smtClean="0"/>
              <a:t>?”</a:t>
            </a:r>
          </a:p>
          <a:p>
            <a:pPr marL="0" indent="0">
              <a:buNone/>
            </a:pPr>
            <a:endParaRPr lang="en-GB" dirty="0" smtClean="0"/>
          </a:p>
          <a:p>
            <a:pPr marL="0" indent="0">
              <a:buNone/>
            </a:pPr>
            <a:r>
              <a:rPr lang="en-GB" i="1" dirty="0" smtClean="0"/>
              <a:t>Open Crystallography?</a:t>
            </a:r>
          </a:p>
          <a:p>
            <a:pPr marL="0" indent="0">
              <a:buNone/>
            </a:pPr>
            <a:r>
              <a:rPr lang="en-GB" dirty="0" smtClean="0"/>
              <a:t>“Which countries where tropical diseases are endemic have published structures of chiral natural products?”</a:t>
            </a:r>
            <a:endParaRPr lang="en-GB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60647"/>
            <a:ext cx="1990725" cy="1095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563888" y="800742"/>
            <a:ext cx="50504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i="1" dirty="0" smtClean="0"/>
              <a:t>Linked Open data from Wikipedia</a:t>
            </a:r>
            <a:endParaRPr lang="en-GB" sz="2800" i="1" dirty="0"/>
          </a:p>
        </p:txBody>
      </p:sp>
      <p:pic>
        <p:nvPicPr>
          <p:cNvPr id="1026" name="Picture 2" descr="http://upload.wikimedia.org/wikipedia/commons/thumb/0/0e/Paludisme.png/220px-Paludism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3" y="5229200"/>
            <a:ext cx="2950913" cy="1368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434990" y="6502340"/>
            <a:ext cx="2537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CC-BY-SA from Wikipedia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81396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7308304" cy="980728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Mathematics </a:t>
            </a:r>
            <a:r>
              <a:rPr lang="en-GB" dirty="0" err="1" smtClean="0"/>
              <a:t>Markup</a:t>
            </a:r>
            <a:r>
              <a:rPr lang="en-GB" dirty="0" smtClean="0"/>
              <a:t> Language</a:t>
            </a:r>
            <a:endParaRPr lang="en-GB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186" y="1412776"/>
            <a:ext cx="5116781" cy="16965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059832" y="971436"/>
            <a:ext cx="3023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Energy of </a:t>
            </a:r>
            <a:r>
              <a:rPr lang="en-GB" dirty="0" err="1" smtClean="0"/>
              <a:t>c.c.p</a:t>
            </a:r>
            <a:r>
              <a:rPr lang="en-GB" dirty="0" smtClean="0"/>
              <a:t> lattice of argon</a:t>
            </a:r>
            <a:endParaRPr lang="en-GB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1503" y="517898"/>
            <a:ext cx="1895475" cy="2847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9772" y="3789040"/>
            <a:ext cx="2085975" cy="2943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7279081" y="3365873"/>
            <a:ext cx="1636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4 pages clipped</a:t>
            </a:r>
            <a:endParaRPr lang="en-GB" dirty="0"/>
          </a:p>
        </p:txBody>
      </p:sp>
      <p:sp>
        <p:nvSpPr>
          <p:cNvPr id="10" name="TextBox 9"/>
          <p:cNvSpPr txBox="1"/>
          <p:nvPr/>
        </p:nvSpPr>
        <p:spPr>
          <a:xfrm>
            <a:off x="1043608" y="3288929"/>
            <a:ext cx="2736304" cy="52322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GB" sz="2800" dirty="0" smtClean="0"/>
              <a:t>Human-friendly</a:t>
            </a:r>
            <a:endParaRPr lang="en-GB" sz="2800" dirty="0"/>
          </a:p>
        </p:txBody>
      </p:sp>
      <p:sp>
        <p:nvSpPr>
          <p:cNvPr id="11" name="TextBox 10"/>
          <p:cNvSpPr txBox="1"/>
          <p:nvPr/>
        </p:nvSpPr>
        <p:spPr>
          <a:xfrm>
            <a:off x="6037684" y="4783598"/>
            <a:ext cx="1584176" cy="954107"/>
          </a:xfrm>
          <a:prstGeom prst="rect">
            <a:avLst/>
          </a:prstGeom>
          <a:noFill/>
          <a:ln w="5715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en-GB" sz="2800" dirty="0" smtClean="0"/>
              <a:t>Machine-</a:t>
            </a:r>
          </a:p>
          <a:p>
            <a:r>
              <a:rPr lang="en-GB" sz="2800" dirty="0" smtClean="0"/>
              <a:t>friendly</a:t>
            </a:r>
            <a:endParaRPr lang="en-GB" sz="2800" dirty="0"/>
          </a:p>
        </p:txBody>
      </p:sp>
      <p:cxnSp>
        <p:nvCxnSpPr>
          <p:cNvPr id="8" name="Straight Arrow Connector 7"/>
          <p:cNvCxnSpPr>
            <a:stCxn id="5122" idx="3"/>
          </p:cNvCxnSpPr>
          <p:nvPr/>
        </p:nvCxnSpPr>
        <p:spPr>
          <a:xfrm>
            <a:off x="6082967" y="2261067"/>
            <a:ext cx="1369353" cy="0"/>
          </a:xfrm>
          <a:prstGeom prst="straightConnector1">
            <a:avLst/>
          </a:prstGeom>
          <a:ln w="57150">
            <a:solidFill>
              <a:srgbClr val="92D05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043608" y="4077072"/>
            <a:ext cx="28220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Many editors and tools exist</a:t>
            </a:r>
          </a:p>
          <a:p>
            <a:r>
              <a:rPr lang="en-GB" dirty="0" smtClean="0"/>
              <a:t>We used </a:t>
            </a:r>
            <a:r>
              <a:rPr lang="en-GB" dirty="0" err="1" smtClean="0"/>
              <a:t>MathWeaver</a:t>
            </a:r>
            <a:endParaRPr lang="en-GB" dirty="0"/>
          </a:p>
        </p:txBody>
      </p:sp>
      <p:sp>
        <p:nvSpPr>
          <p:cNvPr id="21" name="TextBox 20"/>
          <p:cNvSpPr txBox="1"/>
          <p:nvPr/>
        </p:nvSpPr>
        <p:spPr>
          <a:xfrm>
            <a:off x="6139682" y="2492896"/>
            <a:ext cx="1255921" cy="369332"/>
          </a:xfrm>
          <a:prstGeom prst="rect">
            <a:avLst/>
          </a:prstGeom>
          <a:noFill/>
          <a:ln w="57150">
            <a:noFill/>
          </a:ln>
        </p:spPr>
        <p:txBody>
          <a:bodyPr wrap="none" rtlCol="0">
            <a:spAutoFit/>
          </a:bodyPr>
          <a:lstStyle/>
          <a:p>
            <a:r>
              <a:rPr lang="en-GB" b="1" dirty="0" smtClean="0">
                <a:solidFill>
                  <a:srgbClr val="92D050"/>
                </a:solidFill>
              </a:rPr>
              <a:t>Automatic!</a:t>
            </a:r>
            <a:endParaRPr lang="en-GB" b="1" dirty="0">
              <a:solidFill>
                <a:srgbClr val="92D050"/>
              </a:solidFill>
            </a:endParaRPr>
          </a:p>
        </p:txBody>
      </p:sp>
      <p:sp>
        <p:nvSpPr>
          <p:cNvPr id="22" name="Title 1"/>
          <p:cNvSpPr txBox="1">
            <a:spLocks/>
          </p:cNvSpPr>
          <p:nvPr/>
        </p:nvSpPr>
        <p:spPr>
          <a:xfrm>
            <a:off x="7295849" y="116632"/>
            <a:ext cx="1603129" cy="3172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000" dirty="0" smtClean="0"/>
              <a:t>MathML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2838802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CML (Chemical </a:t>
            </a:r>
            <a:r>
              <a:rPr lang="en-GB" dirty="0" err="1" smtClean="0"/>
              <a:t>Markup</a:t>
            </a:r>
            <a:r>
              <a:rPr lang="en-GB" dirty="0" smtClean="0"/>
              <a:t> Language)</a:t>
            </a:r>
            <a:endParaRPr lang="en-GB" dirty="0"/>
          </a:p>
        </p:txBody>
      </p:sp>
      <p:pic>
        <p:nvPicPr>
          <p:cNvPr id="4" name="Picture 22" descr="CaptureArticle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124744"/>
            <a:ext cx="4077724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1" descr="CM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1437649"/>
            <a:ext cx="4025900" cy="482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611560" y="5740429"/>
            <a:ext cx="2736304" cy="52322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GB" sz="2800" dirty="0" smtClean="0"/>
              <a:t>Human-friendly</a:t>
            </a:r>
            <a:endParaRPr lang="en-GB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6372200" y="5731135"/>
            <a:ext cx="2771800" cy="523220"/>
          </a:xfrm>
          <a:prstGeom prst="rect">
            <a:avLst/>
          </a:prstGeom>
          <a:noFill/>
          <a:ln w="5715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en-GB" sz="2800" dirty="0" smtClean="0"/>
              <a:t>Machine-friendly</a:t>
            </a:r>
            <a:endParaRPr lang="en-GB" sz="2800" dirty="0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4355976" y="3659092"/>
            <a:ext cx="1369353" cy="0"/>
          </a:xfrm>
          <a:prstGeom prst="straightConnector1">
            <a:avLst/>
          </a:prstGeom>
          <a:ln w="57150">
            <a:solidFill>
              <a:srgbClr val="92D05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408460" y="3804845"/>
            <a:ext cx="1255921" cy="369332"/>
          </a:xfrm>
          <a:prstGeom prst="rect">
            <a:avLst/>
          </a:prstGeom>
          <a:noFill/>
          <a:ln w="57150">
            <a:noFill/>
          </a:ln>
        </p:spPr>
        <p:txBody>
          <a:bodyPr wrap="none" rtlCol="0">
            <a:spAutoFit/>
          </a:bodyPr>
          <a:lstStyle/>
          <a:p>
            <a:r>
              <a:rPr lang="en-GB" b="1" dirty="0" smtClean="0">
                <a:solidFill>
                  <a:srgbClr val="92D050"/>
                </a:solidFill>
              </a:rPr>
              <a:t>Automatic!</a:t>
            </a:r>
            <a:endParaRPr lang="en-GB" b="1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9321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0"/>
            <a:ext cx="8229600" cy="1143000"/>
          </a:xfrm>
        </p:spPr>
        <p:txBody>
          <a:bodyPr>
            <a:normAutofit/>
          </a:bodyPr>
          <a:lstStyle/>
          <a:p>
            <a:r>
              <a:rPr lang="en-GB" dirty="0" smtClean="0"/>
              <a:t>Innovation with Componentisation</a:t>
            </a:r>
            <a:endParaRPr lang="en-GB" dirty="0"/>
          </a:p>
        </p:txBody>
      </p:sp>
      <p:pic>
        <p:nvPicPr>
          <p:cNvPr id="2050" name="Picture 2" descr="http://upload.wikimedia.org/wikipedia/commons/thumb/4/40/Ground_glass_joint_open.jpg/220px-Ground_glass_joint_ope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991272"/>
            <a:ext cx="3268577" cy="2451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188382"/>
            <a:ext cx="3312368" cy="2254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439162" y="5949280"/>
            <a:ext cx="3521821" cy="6480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 smtClean="0"/>
              <a:t>Individual, manual, </a:t>
            </a:r>
            <a:r>
              <a:rPr lang="en-GB" sz="3200" dirty="0" err="1" smtClean="0"/>
              <a:t>unreusable</a:t>
            </a:r>
            <a:r>
              <a:rPr lang="en-GB" sz="3200" dirty="0" smtClean="0"/>
              <a:t>, flaky </a:t>
            </a:r>
            <a:endParaRPr lang="en-GB" sz="3200" dirty="0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3960983" y="2315544"/>
            <a:ext cx="683025" cy="0"/>
          </a:xfrm>
          <a:prstGeom prst="straightConnector1">
            <a:avLst/>
          </a:prstGeom>
          <a:ln w="762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4220258" y="4941168"/>
            <a:ext cx="683025" cy="0"/>
          </a:xfrm>
          <a:prstGeom prst="straightConnector1">
            <a:avLst/>
          </a:prstGeom>
          <a:ln w="762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5" y="3509356"/>
            <a:ext cx="3268577" cy="24514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663" y="3789040"/>
            <a:ext cx="3534595" cy="19749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Title 1"/>
          <p:cNvSpPr txBox="1">
            <a:spLocks/>
          </p:cNvSpPr>
          <p:nvPr/>
        </p:nvSpPr>
        <p:spPr>
          <a:xfrm>
            <a:off x="4949433" y="5945582"/>
            <a:ext cx="3521821" cy="6480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 smtClean="0"/>
              <a:t>Commodity, standard, reliable, re-usable 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1667780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6" descr="wordUser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2810" y="4133850"/>
            <a:ext cx="1600200" cy="966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7" descr="pdfs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3640" y="1979613"/>
            <a:ext cx="573087" cy="1300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8" descr="readers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2577" y="3800475"/>
            <a:ext cx="1581150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ight Brace 6"/>
          <p:cNvSpPr>
            <a:spLocks/>
          </p:cNvSpPr>
          <p:nvPr/>
        </p:nvSpPr>
        <p:spPr bwMode="auto">
          <a:xfrm>
            <a:off x="3879440" y="1979613"/>
            <a:ext cx="647700" cy="1300162"/>
          </a:xfrm>
          <a:prstGeom prst="rightBrace">
            <a:avLst>
              <a:gd name="adj1" fmla="val 8336"/>
              <a:gd name="adj2" fmla="val 51954"/>
            </a:avLst>
          </a:prstGeom>
          <a:noFill/>
          <a:ln w="63500">
            <a:solidFill>
              <a:schemeClr val="accent1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/>
            <a:endParaRPr lang="en-US">
              <a:latin typeface="Calibri" charset="0"/>
            </a:endParaRPr>
          </a:p>
        </p:txBody>
      </p:sp>
      <p:sp>
        <p:nvSpPr>
          <p:cNvPr id="8" name="Bent Arrow 69"/>
          <p:cNvSpPr>
            <a:spLocks noChangeArrowheads="1"/>
          </p:cNvSpPr>
          <p:nvPr/>
        </p:nvSpPr>
        <p:spPr bwMode="auto">
          <a:xfrm>
            <a:off x="1136240" y="2811463"/>
            <a:ext cx="1981200" cy="1141412"/>
          </a:xfrm>
          <a:custGeom>
            <a:avLst/>
            <a:gdLst>
              <a:gd name="T0" fmla="*/ 1696181 w 1981362"/>
              <a:gd name="T1" fmla="*/ 0 h 1140726"/>
              <a:gd name="T2" fmla="*/ 1696181 w 1981362"/>
              <a:gd name="T3" fmla="*/ 392569 h 1140726"/>
              <a:gd name="T4" fmla="*/ 142591 w 1981362"/>
              <a:gd name="T5" fmla="*/ 1140726 h 1140726"/>
              <a:gd name="T6" fmla="*/ 1981362 w 1981362"/>
              <a:gd name="T7" fmla="*/ 196285 h 1140726"/>
              <a:gd name="T8" fmla="*/ 3 60000 65536"/>
              <a:gd name="T9" fmla="*/ 1 60000 65536"/>
              <a:gd name="T10" fmla="*/ 1 60000 65536"/>
              <a:gd name="T11" fmla="*/ 0 60000 65536"/>
              <a:gd name="T12" fmla="*/ 0 w 1981362"/>
              <a:gd name="T13" fmla="*/ 0 h 1140726"/>
              <a:gd name="T14" fmla="*/ 1981362 w 1981362"/>
              <a:gd name="T15" fmla="*/ 1140726 h 114072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981362" h="1140726">
                <a:moveTo>
                  <a:pt x="0" y="1140726"/>
                </a:moveTo>
                <a:lnTo>
                  <a:pt x="0" y="552762"/>
                </a:lnTo>
                <a:cubicBezTo>
                  <a:pt x="0" y="277134"/>
                  <a:pt x="223440" y="53694"/>
                  <a:pt x="499067" y="53694"/>
                </a:cubicBezTo>
                <a:lnTo>
                  <a:pt x="1696181" y="53694"/>
                </a:lnTo>
                <a:lnTo>
                  <a:pt x="1696181" y="0"/>
                </a:lnTo>
                <a:lnTo>
                  <a:pt x="1981362" y="196285"/>
                </a:lnTo>
                <a:lnTo>
                  <a:pt x="1696181" y="392569"/>
                </a:lnTo>
                <a:lnTo>
                  <a:pt x="1696181" y="338875"/>
                </a:lnTo>
                <a:lnTo>
                  <a:pt x="499068" y="338875"/>
                </a:lnTo>
                <a:lnTo>
                  <a:pt x="499067" y="338875"/>
                </a:lnTo>
                <a:cubicBezTo>
                  <a:pt x="380942" y="338875"/>
                  <a:pt x="285182" y="434635"/>
                  <a:pt x="285182" y="552760"/>
                </a:cubicBezTo>
                <a:lnTo>
                  <a:pt x="285182" y="1140726"/>
                </a:lnTo>
                <a:close/>
              </a:path>
            </a:pathLst>
          </a:custGeom>
          <a:gradFill rotWithShape="1">
            <a:gsLst>
              <a:gs pos="0">
                <a:srgbClr val="3A7CCB"/>
              </a:gs>
              <a:gs pos="20000">
                <a:srgbClr val="3C7BC7"/>
              </a:gs>
              <a:gs pos="100000">
                <a:srgbClr val="2C5D98"/>
              </a:gs>
            </a:gsLst>
            <a:lin ang="5400000"/>
          </a:gradFill>
          <a:ln w="9525">
            <a:solidFill>
              <a:srgbClr val="4A7EBB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/>
            <a:endParaRPr lang="en-US">
              <a:latin typeface="Calibri" charset="0"/>
            </a:endParaRPr>
          </a:p>
        </p:txBody>
      </p:sp>
      <p:sp>
        <p:nvSpPr>
          <p:cNvPr id="9" name="Bent Arrow 70"/>
          <p:cNvSpPr>
            <a:spLocks noChangeArrowheads="1"/>
          </p:cNvSpPr>
          <p:nvPr/>
        </p:nvSpPr>
        <p:spPr bwMode="auto">
          <a:xfrm>
            <a:off x="296452" y="2200275"/>
            <a:ext cx="2820988" cy="1752600"/>
          </a:xfrm>
          <a:custGeom>
            <a:avLst/>
            <a:gdLst>
              <a:gd name="T0" fmla="*/ 2556656 w 2819564"/>
              <a:gd name="T1" fmla="*/ 0 h 1752600"/>
              <a:gd name="T2" fmla="*/ 2556656 w 2819564"/>
              <a:gd name="T3" fmla="*/ 233692 h 1752600"/>
              <a:gd name="T4" fmla="*/ 82775 w 2819564"/>
              <a:gd name="T5" fmla="*/ 1752600 h 1752600"/>
              <a:gd name="T6" fmla="*/ 2819564 w 2819564"/>
              <a:gd name="T7" fmla="*/ 116846 h 1752600"/>
              <a:gd name="T8" fmla="*/ 3 60000 65536"/>
              <a:gd name="T9" fmla="*/ 1 60000 65536"/>
              <a:gd name="T10" fmla="*/ 1 60000 65536"/>
              <a:gd name="T11" fmla="*/ 0 60000 65536"/>
              <a:gd name="T12" fmla="*/ 0 w 2819564"/>
              <a:gd name="T13" fmla="*/ 0 h 1752600"/>
              <a:gd name="T14" fmla="*/ 2819564 w 2819564"/>
              <a:gd name="T15" fmla="*/ 1752600 h 1752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819564" h="1752600">
                <a:moveTo>
                  <a:pt x="0" y="1752600"/>
                </a:moveTo>
                <a:lnTo>
                  <a:pt x="0" y="800833"/>
                </a:lnTo>
                <a:cubicBezTo>
                  <a:pt x="0" y="377361"/>
                  <a:pt x="343291" y="34070"/>
                  <a:pt x="766762" y="34070"/>
                </a:cubicBezTo>
                <a:lnTo>
                  <a:pt x="2556656" y="34071"/>
                </a:lnTo>
                <a:lnTo>
                  <a:pt x="2556656" y="0"/>
                </a:lnTo>
                <a:lnTo>
                  <a:pt x="2819564" y="116846"/>
                </a:lnTo>
                <a:lnTo>
                  <a:pt x="2556656" y="233692"/>
                </a:lnTo>
                <a:lnTo>
                  <a:pt x="2556656" y="199621"/>
                </a:lnTo>
                <a:lnTo>
                  <a:pt x="766763" y="199621"/>
                </a:lnTo>
                <a:lnTo>
                  <a:pt x="766762" y="199621"/>
                </a:lnTo>
                <a:cubicBezTo>
                  <a:pt x="434722" y="199621"/>
                  <a:pt x="165551" y="468792"/>
                  <a:pt x="165551" y="800832"/>
                </a:cubicBezTo>
                <a:lnTo>
                  <a:pt x="165551" y="1752600"/>
                </a:lnTo>
                <a:close/>
              </a:path>
            </a:pathLst>
          </a:custGeom>
          <a:gradFill rotWithShape="1">
            <a:gsLst>
              <a:gs pos="0">
                <a:srgbClr val="3A7CCB">
                  <a:alpha val="53999"/>
                </a:srgbClr>
              </a:gs>
              <a:gs pos="20000">
                <a:srgbClr val="3C7BC7">
                  <a:alpha val="53999"/>
                </a:srgbClr>
              </a:gs>
              <a:gs pos="100000">
                <a:srgbClr val="2C5D98">
                  <a:alpha val="53999"/>
                </a:srgbClr>
              </a:gs>
            </a:gsLst>
            <a:lin ang="5400000"/>
          </a:gradFill>
          <a:ln w="9525">
            <a:solidFill>
              <a:srgbClr val="4A7EBB">
                <a:alpha val="61960"/>
              </a:srgbClr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/>
            <a:endParaRPr lang="en-US">
              <a:latin typeface="Calibri" charset="0"/>
            </a:endParaRPr>
          </a:p>
        </p:txBody>
      </p:sp>
      <p:sp>
        <p:nvSpPr>
          <p:cNvPr id="10" name="Bent Arrow 71"/>
          <p:cNvSpPr>
            <a:spLocks noChangeArrowheads="1"/>
          </p:cNvSpPr>
          <p:nvPr/>
        </p:nvSpPr>
        <p:spPr bwMode="auto">
          <a:xfrm rot="5400000">
            <a:off x="5408202" y="1700213"/>
            <a:ext cx="1781175" cy="3390900"/>
          </a:xfrm>
          <a:custGeom>
            <a:avLst/>
            <a:gdLst>
              <a:gd name="T0" fmla="*/ 1380991 w 1782522"/>
              <a:gd name="T1" fmla="*/ 0 h 3390600"/>
              <a:gd name="T2" fmla="*/ 1380991 w 1782522"/>
              <a:gd name="T3" fmla="*/ 456147 h 3390600"/>
              <a:gd name="T4" fmla="*/ 121256 w 1782522"/>
              <a:gd name="T5" fmla="*/ 3390600 h 3390600"/>
              <a:gd name="T6" fmla="*/ 1782522 w 1782522"/>
              <a:gd name="T7" fmla="*/ 228074 h 3390600"/>
              <a:gd name="T8" fmla="*/ 3 60000 65536"/>
              <a:gd name="T9" fmla="*/ 1 60000 65536"/>
              <a:gd name="T10" fmla="*/ 1 60000 65536"/>
              <a:gd name="T11" fmla="*/ 0 60000 65536"/>
              <a:gd name="T12" fmla="*/ 0 w 1782522"/>
              <a:gd name="T13" fmla="*/ 0 h 3390600"/>
              <a:gd name="T14" fmla="*/ 1782522 w 1782522"/>
              <a:gd name="T15" fmla="*/ 3390600 h 3390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782522" h="3390600">
                <a:moveTo>
                  <a:pt x="0" y="3390600"/>
                </a:moveTo>
                <a:lnTo>
                  <a:pt x="0" y="886671"/>
                </a:lnTo>
                <a:cubicBezTo>
                  <a:pt x="0" y="455970"/>
                  <a:pt x="349152" y="106818"/>
                  <a:pt x="779852" y="106818"/>
                </a:cubicBezTo>
                <a:lnTo>
                  <a:pt x="1380991" y="106818"/>
                </a:lnTo>
                <a:lnTo>
                  <a:pt x="1380991" y="0"/>
                </a:lnTo>
                <a:lnTo>
                  <a:pt x="1782522" y="228074"/>
                </a:lnTo>
                <a:lnTo>
                  <a:pt x="1380991" y="456147"/>
                </a:lnTo>
                <a:lnTo>
                  <a:pt x="1380991" y="349330"/>
                </a:lnTo>
                <a:lnTo>
                  <a:pt x="779853" y="349330"/>
                </a:lnTo>
                <a:lnTo>
                  <a:pt x="779852" y="349330"/>
                </a:lnTo>
                <a:cubicBezTo>
                  <a:pt x="483087" y="349330"/>
                  <a:pt x="242512" y="589905"/>
                  <a:pt x="242512" y="886670"/>
                </a:cubicBezTo>
                <a:lnTo>
                  <a:pt x="242512" y="3390600"/>
                </a:lnTo>
                <a:close/>
              </a:path>
            </a:pathLst>
          </a:custGeom>
          <a:gradFill rotWithShape="1">
            <a:gsLst>
              <a:gs pos="0">
                <a:srgbClr val="3A7CCB"/>
              </a:gs>
              <a:gs pos="20000">
                <a:srgbClr val="3C7BC7"/>
              </a:gs>
              <a:gs pos="100000">
                <a:srgbClr val="2C5D98"/>
              </a:gs>
            </a:gsLst>
            <a:lin ang="5400000"/>
          </a:gradFill>
          <a:ln w="9525">
            <a:solidFill>
              <a:srgbClr val="4A7EBB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/>
            <a:endParaRPr lang="en-US">
              <a:latin typeface="Calibri" charset="0"/>
            </a:endParaRPr>
          </a:p>
        </p:txBody>
      </p:sp>
      <p:sp>
        <p:nvSpPr>
          <p:cNvPr id="11" name="U-Turn Arrow 73"/>
          <p:cNvSpPr>
            <a:spLocks noChangeArrowheads="1"/>
          </p:cNvSpPr>
          <p:nvPr/>
        </p:nvSpPr>
        <p:spPr bwMode="auto">
          <a:xfrm rot="5400000">
            <a:off x="3765140" y="3406775"/>
            <a:ext cx="2895600" cy="1143000"/>
          </a:xfrm>
          <a:custGeom>
            <a:avLst/>
            <a:gdLst>
              <a:gd name="T0" fmla="*/ 2676764 w 2895603"/>
              <a:gd name="T1" fmla="*/ 956518 h 1143600"/>
              <a:gd name="T2" fmla="*/ 2786183 w 2895603"/>
              <a:gd name="T3" fmla="*/ 1143600 h 1143600"/>
              <a:gd name="T4" fmla="*/ 2895603 w 2895603"/>
              <a:gd name="T5" fmla="*/ 956518 h 1143600"/>
              <a:gd name="T6" fmla="*/ 1436328 w 2895603"/>
              <a:gd name="T7" fmla="*/ 0 h 1143600"/>
              <a:gd name="T8" fmla="*/ 86473 w 2895603"/>
              <a:gd name="T9" fmla="*/ 1143600 h 1143600"/>
              <a:gd name="T10" fmla="*/ 1 60000 65536"/>
              <a:gd name="T11" fmla="*/ 1 60000 65536"/>
              <a:gd name="T12" fmla="*/ 0 60000 65536"/>
              <a:gd name="T13" fmla="*/ 3 60000 65536"/>
              <a:gd name="T14" fmla="*/ 1 60000 65536"/>
              <a:gd name="T15" fmla="*/ 0 w 2895603"/>
              <a:gd name="T16" fmla="*/ 0 h 1143600"/>
              <a:gd name="T17" fmla="*/ 2895603 w 2895603"/>
              <a:gd name="T18" fmla="*/ 1143600 h 11436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895603" h="1143600">
                <a:moveTo>
                  <a:pt x="0" y="1143600"/>
                </a:moveTo>
                <a:lnTo>
                  <a:pt x="0" y="500325"/>
                </a:lnTo>
                <a:cubicBezTo>
                  <a:pt x="0" y="224003"/>
                  <a:pt x="224003" y="0"/>
                  <a:pt x="500324" y="0"/>
                </a:cubicBezTo>
                <a:lnTo>
                  <a:pt x="2372332" y="0"/>
                </a:lnTo>
                <a:lnTo>
                  <a:pt x="2372331" y="0"/>
                </a:lnTo>
                <a:cubicBezTo>
                  <a:pt x="2648653" y="0"/>
                  <a:pt x="2872657" y="224003"/>
                  <a:pt x="2872657" y="500325"/>
                </a:cubicBezTo>
                <a:lnTo>
                  <a:pt x="2872657" y="956518"/>
                </a:lnTo>
                <a:lnTo>
                  <a:pt x="2895603" y="956518"/>
                </a:lnTo>
                <a:lnTo>
                  <a:pt x="2786183" y="1143600"/>
                </a:lnTo>
                <a:lnTo>
                  <a:pt x="2676764" y="956518"/>
                </a:lnTo>
                <a:lnTo>
                  <a:pt x="2699710" y="956518"/>
                </a:lnTo>
                <a:lnTo>
                  <a:pt x="2699710" y="500325"/>
                </a:lnTo>
                <a:cubicBezTo>
                  <a:pt x="2699710" y="319519"/>
                  <a:pt x="2553137" y="172947"/>
                  <a:pt x="2372332" y="172947"/>
                </a:cubicBezTo>
                <a:lnTo>
                  <a:pt x="500325" y="172947"/>
                </a:lnTo>
                <a:lnTo>
                  <a:pt x="500324" y="172947"/>
                </a:lnTo>
                <a:cubicBezTo>
                  <a:pt x="319519" y="172947"/>
                  <a:pt x="172947" y="319519"/>
                  <a:pt x="172947" y="500324"/>
                </a:cubicBezTo>
                <a:lnTo>
                  <a:pt x="172947" y="1143600"/>
                </a:lnTo>
                <a:close/>
              </a:path>
            </a:pathLst>
          </a:custGeom>
          <a:gradFill rotWithShape="1">
            <a:gsLst>
              <a:gs pos="0">
                <a:srgbClr val="3A7CCB">
                  <a:alpha val="56999"/>
                </a:srgbClr>
              </a:gs>
              <a:gs pos="20000">
                <a:srgbClr val="3C7BC7">
                  <a:alpha val="56999"/>
                </a:srgbClr>
              </a:gs>
              <a:gs pos="100000">
                <a:srgbClr val="2C5D98">
                  <a:alpha val="56999"/>
                </a:srgbClr>
              </a:gs>
            </a:gsLst>
            <a:lin ang="5400000"/>
          </a:gradFill>
          <a:ln w="9525">
            <a:solidFill>
              <a:srgbClr val="4A7EBB">
                <a:alpha val="52940"/>
              </a:srgbClr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/>
            <a:endParaRPr lang="en-US">
              <a:latin typeface="Calibri" charset="0"/>
            </a:endParaRPr>
          </a:p>
        </p:txBody>
      </p:sp>
      <p:sp>
        <p:nvSpPr>
          <p:cNvPr id="12" name="TextBox 78"/>
          <p:cNvSpPr txBox="1">
            <a:spLocks noChangeArrowheads="1"/>
          </p:cNvSpPr>
          <p:nvPr/>
        </p:nvSpPr>
        <p:spPr bwMode="auto">
          <a:xfrm>
            <a:off x="221840" y="1285875"/>
            <a:ext cx="2743200" cy="95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37931725" indent="-37474525" eaLnBrk="0" hangingPunct="0">
              <a:defRPr sz="2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eaLnBrk="0" hangingPunct="0">
              <a:defRPr sz="2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eaLnBrk="0" hangingPunct="0">
              <a:defRPr sz="2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eaLnBrk="0" hangingPunct="0">
              <a:defRPr sz="2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457200" eaLnBrk="0" fontAlgn="base" hangingPunct="0">
              <a:spcBef>
                <a:spcPct val="2000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914400" eaLnBrk="0" fontAlgn="base" hangingPunct="0">
              <a:spcBef>
                <a:spcPct val="2000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2000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2000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>
              <a:buFontTx/>
              <a:buNone/>
            </a:pPr>
            <a:r>
              <a:rPr lang="en-US" sz="2800">
                <a:latin typeface="Verdana" charset="0"/>
              </a:rPr>
              <a:t>Non-semantic data</a:t>
            </a:r>
          </a:p>
        </p:txBody>
      </p:sp>
      <p:sp>
        <p:nvSpPr>
          <p:cNvPr id="14" name="TextBox 80"/>
          <p:cNvSpPr txBox="1">
            <a:spLocks noChangeArrowheads="1"/>
          </p:cNvSpPr>
          <p:nvPr/>
        </p:nvSpPr>
        <p:spPr bwMode="auto">
          <a:xfrm>
            <a:off x="2285590" y="5513388"/>
            <a:ext cx="4337050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37931725" indent="-37474525" eaLnBrk="0" hangingPunct="0">
              <a:defRPr sz="2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eaLnBrk="0" hangingPunct="0">
              <a:defRPr sz="2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eaLnBrk="0" hangingPunct="0">
              <a:defRPr sz="2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eaLnBrk="0" hangingPunct="0">
              <a:defRPr sz="2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457200" eaLnBrk="0" fontAlgn="base" hangingPunct="0">
              <a:spcBef>
                <a:spcPct val="2000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914400" eaLnBrk="0" fontAlgn="base" hangingPunct="0">
              <a:spcBef>
                <a:spcPct val="2000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2000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2000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>
              <a:buFontTx/>
              <a:buNone/>
            </a:pPr>
            <a:r>
              <a:rPr lang="en-US" sz="2800" dirty="0" smtClean="0">
                <a:latin typeface="Verdana" charset="0"/>
              </a:rPr>
              <a:t>Data extraction difficult </a:t>
            </a:r>
            <a:r>
              <a:rPr lang="en-US" sz="2800" dirty="0">
                <a:latin typeface="Verdana" charset="0"/>
              </a:rPr>
              <a:t>and incomplete</a:t>
            </a:r>
          </a:p>
        </p:txBody>
      </p:sp>
      <p:sp>
        <p:nvSpPr>
          <p:cNvPr id="15" name="TextBox 81"/>
          <p:cNvSpPr txBox="1">
            <a:spLocks noChangeArrowheads="1"/>
          </p:cNvSpPr>
          <p:nvPr/>
        </p:nvSpPr>
        <p:spPr bwMode="auto">
          <a:xfrm>
            <a:off x="7384640" y="5248275"/>
            <a:ext cx="2274887" cy="95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37931725" indent="-37474525" eaLnBrk="0" hangingPunct="0">
              <a:defRPr sz="2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eaLnBrk="0" hangingPunct="0">
              <a:defRPr sz="2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eaLnBrk="0" hangingPunct="0">
              <a:defRPr sz="2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eaLnBrk="0" hangingPunct="0">
              <a:defRPr sz="2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457200" eaLnBrk="0" fontAlgn="base" hangingPunct="0">
              <a:spcBef>
                <a:spcPct val="2000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914400" eaLnBrk="0" fontAlgn="base" hangingPunct="0">
              <a:spcBef>
                <a:spcPct val="2000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2000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2000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>
              <a:buFontTx/>
              <a:buNone/>
            </a:pPr>
            <a:r>
              <a:rPr lang="en-US" sz="2800">
                <a:latin typeface="Verdana" charset="0"/>
              </a:rPr>
              <a:t>Human readers</a:t>
            </a:r>
          </a:p>
        </p:txBody>
      </p:sp>
      <p:sp>
        <p:nvSpPr>
          <p:cNvPr id="16" name="TextBox 82"/>
          <p:cNvSpPr txBox="1">
            <a:spLocks noChangeArrowheads="1"/>
          </p:cNvSpPr>
          <p:nvPr/>
        </p:nvSpPr>
        <p:spPr bwMode="auto">
          <a:xfrm>
            <a:off x="8601" y="0"/>
            <a:ext cx="926567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37931725" indent="-37474525" eaLnBrk="0" hangingPunct="0">
              <a:defRPr sz="2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eaLnBrk="0" hangingPunct="0">
              <a:defRPr sz="2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eaLnBrk="0" hangingPunct="0">
              <a:defRPr sz="2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eaLnBrk="0" hangingPunct="0">
              <a:defRPr sz="2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457200" eaLnBrk="0" fontAlgn="base" hangingPunct="0">
              <a:spcBef>
                <a:spcPct val="2000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914400" eaLnBrk="0" fontAlgn="base" hangingPunct="0">
              <a:spcBef>
                <a:spcPct val="2000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2000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2000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>
              <a:buFontTx/>
              <a:buNone/>
            </a:pPr>
            <a:r>
              <a:rPr lang="en-US" sz="3600" b="1" dirty="0" smtClean="0">
                <a:solidFill>
                  <a:schemeClr val="tx2"/>
                </a:solidFill>
                <a:latin typeface="Verdana" charset="0"/>
              </a:rPr>
              <a:t>Current scientific information flow </a:t>
            </a:r>
            <a:endParaRPr lang="en-US" sz="3600" b="1" dirty="0">
              <a:solidFill>
                <a:schemeClr val="tx2"/>
              </a:solidFill>
              <a:latin typeface="Verdana" charset="0"/>
            </a:endParaRPr>
          </a:p>
        </p:txBody>
      </p:sp>
      <p:sp>
        <p:nvSpPr>
          <p:cNvPr id="17" name="TextBox 84"/>
          <p:cNvSpPr txBox="1">
            <a:spLocks noChangeArrowheads="1"/>
          </p:cNvSpPr>
          <p:nvPr/>
        </p:nvSpPr>
        <p:spPr bwMode="auto">
          <a:xfrm>
            <a:off x="296452" y="609600"/>
            <a:ext cx="607853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37931725" indent="-37474525" eaLnBrk="0" hangingPunct="0">
              <a:defRPr sz="2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eaLnBrk="0" hangingPunct="0">
              <a:defRPr sz="2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eaLnBrk="0" hangingPunct="0">
              <a:defRPr sz="2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eaLnBrk="0" hangingPunct="0">
              <a:defRPr sz="2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457200" eaLnBrk="0" fontAlgn="base" hangingPunct="0">
              <a:spcBef>
                <a:spcPct val="2000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914400" eaLnBrk="0" fontAlgn="base" hangingPunct="0">
              <a:spcBef>
                <a:spcPct val="2000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2000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2000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>
              <a:buFontTx/>
              <a:buNone/>
            </a:pPr>
            <a:r>
              <a:rPr lang="en-US" sz="2800" dirty="0">
                <a:solidFill>
                  <a:srgbClr val="1F497D"/>
                </a:solidFill>
                <a:latin typeface="Verdana" charset="0"/>
              </a:rPr>
              <a:t>… is broken for data-rich science</a:t>
            </a:r>
          </a:p>
        </p:txBody>
      </p:sp>
      <p:sp>
        <p:nvSpPr>
          <p:cNvPr id="18" name="TextBox 89"/>
          <p:cNvSpPr txBox="1">
            <a:spLocks noChangeArrowheads="1"/>
          </p:cNvSpPr>
          <p:nvPr/>
        </p:nvSpPr>
        <p:spPr bwMode="auto">
          <a:xfrm>
            <a:off x="3193640" y="1298770"/>
            <a:ext cx="88423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37931725" indent="-37474525" eaLnBrk="0" hangingPunct="0">
              <a:defRPr sz="2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eaLnBrk="0" hangingPunct="0">
              <a:defRPr sz="2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eaLnBrk="0" hangingPunct="0">
              <a:defRPr sz="2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eaLnBrk="0" hangingPunct="0">
              <a:defRPr sz="2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457200" eaLnBrk="0" fontAlgn="base" hangingPunct="0">
              <a:spcBef>
                <a:spcPct val="2000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914400" eaLnBrk="0" fontAlgn="base" hangingPunct="0">
              <a:spcBef>
                <a:spcPct val="2000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2000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2000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>
              <a:buFontTx/>
              <a:buNone/>
            </a:pPr>
            <a:r>
              <a:rPr lang="en-US" sz="2800" dirty="0">
                <a:latin typeface="Verdana" charset="0"/>
              </a:rPr>
              <a:t>PDF</a:t>
            </a:r>
          </a:p>
        </p:txBody>
      </p:sp>
      <p:sp>
        <p:nvSpPr>
          <p:cNvPr id="19" name="TextBox 89"/>
          <p:cNvSpPr txBox="1">
            <a:spLocks noChangeArrowheads="1"/>
          </p:cNvSpPr>
          <p:nvPr/>
        </p:nvSpPr>
        <p:spPr bwMode="auto">
          <a:xfrm>
            <a:off x="4527140" y="1676400"/>
            <a:ext cx="344196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37931725" indent="-37474525" eaLnBrk="0" hangingPunct="0">
              <a:defRPr sz="2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eaLnBrk="0" hangingPunct="0">
              <a:defRPr sz="2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eaLnBrk="0" hangingPunct="0">
              <a:defRPr sz="2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eaLnBrk="0" hangingPunct="0">
              <a:defRPr sz="2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457200" eaLnBrk="0" fontAlgn="base" hangingPunct="0">
              <a:spcBef>
                <a:spcPct val="2000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914400" eaLnBrk="0" fontAlgn="base" hangingPunct="0">
              <a:spcBef>
                <a:spcPct val="2000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2000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2000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>
              <a:buFontTx/>
              <a:buNone/>
            </a:pPr>
            <a:r>
              <a:rPr lang="en-US" sz="2800" dirty="0" err="1" smtClean="0">
                <a:latin typeface="Verdana" charset="0"/>
              </a:rPr>
              <a:t>Lineprinter</a:t>
            </a:r>
            <a:r>
              <a:rPr lang="en-US" sz="2800" dirty="0" smtClean="0">
                <a:latin typeface="Verdana" charset="0"/>
              </a:rPr>
              <a:t> output</a:t>
            </a:r>
            <a:endParaRPr lang="en-US" sz="2800" dirty="0">
              <a:latin typeface="Verdana" charset="0"/>
            </a:endParaRPr>
          </a:p>
        </p:txBody>
      </p:sp>
      <p:sp>
        <p:nvSpPr>
          <p:cNvPr id="20" name="TextBox 89"/>
          <p:cNvSpPr txBox="1">
            <a:spLocks noChangeArrowheads="1"/>
          </p:cNvSpPr>
          <p:nvPr/>
        </p:nvSpPr>
        <p:spPr bwMode="auto">
          <a:xfrm>
            <a:off x="2857105" y="3538865"/>
            <a:ext cx="178433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37931725" indent="-37474525" eaLnBrk="0" hangingPunct="0">
              <a:defRPr sz="2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eaLnBrk="0" hangingPunct="0">
              <a:defRPr sz="2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eaLnBrk="0" hangingPunct="0">
              <a:defRPr sz="2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eaLnBrk="0" hangingPunct="0">
              <a:defRPr sz="2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457200" eaLnBrk="0" fontAlgn="base" hangingPunct="0">
              <a:spcBef>
                <a:spcPct val="2000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914400" eaLnBrk="0" fontAlgn="base" hangingPunct="0">
              <a:spcBef>
                <a:spcPct val="2000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2000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2000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>
              <a:buFontTx/>
              <a:buNone/>
            </a:pPr>
            <a:r>
              <a:rPr lang="en-US" sz="2800" dirty="0" smtClean="0">
                <a:latin typeface="Verdana" charset="0"/>
              </a:rPr>
              <a:t>Text files</a:t>
            </a:r>
            <a:endParaRPr lang="en-US" sz="2800" dirty="0">
              <a:latin typeface="Verdana" charset="0"/>
            </a:endParaRPr>
          </a:p>
        </p:txBody>
      </p:sp>
      <p:sp>
        <p:nvSpPr>
          <p:cNvPr id="21" name="TextBox 89"/>
          <p:cNvSpPr txBox="1">
            <a:spLocks noChangeArrowheads="1"/>
          </p:cNvSpPr>
          <p:nvPr/>
        </p:nvSpPr>
        <p:spPr bwMode="auto">
          <a:xfrm>
            <a:off x="656456" y="2372796"/>
            <a:ext cx="252024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37931725" indent="-37474525" eaLnBrk="0" hangingPunct="0">
              <a:defRPr sz="2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eaLnBrk="0" hangingPunct="0">
              <a:defRPr sz="2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eaLnBrk="0" hangingPunct="0">
              <a:defRPr sz="2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eaLnBrk="0" hangingPunct="0">
              <a:defRPr sz="2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457200" eaLnBrk="0" fontAlgn="base" hangingPunct="0">
              <a:spcBef>
                <a:spcPct val="2000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914400" eaLnBrk="0" fontAlgn="base" hangingPunct="0">
              <a:spcBef>
                <a:spcPct val="2000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2000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2000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>
              <a:buFontTx/>
              <a:buNone/>
            </a:pPr>
            <a:r>
              <a:rPr lang="en-US" sz="2800" dirty="0" smtClean="0">
                <a:latin typeface="Verdana" charset="0"/>
              </a:rPr>
              <a:t>Human input</a:t>
            </a:r>
            <a:endParaRPr lang="en-US" sz="2800" dirty="0">
              <a:latin typeface="Verdan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4314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1" descr="readers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7060" y="3281915"/>
            <a:ext cx="1579562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62" descr="docxFile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5078" y="1638027"/>
            <a:ext cx="750888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3" descr="servers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5366" y="4635227"/>
            <a:ext cx="1371600" cy="134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64" descr="pdf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7060" y="3281915"/>
            <a:ext cx="603250" cy="66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Bent Arrow 74"/>
          <p:cNvSpPr>
            <a:spLocks noChangeArrowheads="1"/>
          </p:cNvSpPr>
          <p:nvPr/>
        </p:nvSpPr>
        <p:spPr bwMode="auto">
          <a:xfrm>
            <a:off x="734566" y="2053951"/>
            <a:ext cx="2678112" cy="1184275"/>
          </a:xfrm>
          <a:custGeom>
            <a:avLst/>
            <a:gdLst>
              <a:gd name="T0" fmla="*/ 2278023 w 2678073"/>
              <a:gd name="T1" fmla="*/ 0 h 1600200"/>
              <a:gd name="T2" fmla="*/ 2278023 w 2678073"/>
              <a:gd name="T3" fmla="*/ 550693 h 1600200"/>
              <a:gd name="T4" fmla="*/ 137009 w 2678073"/>
              <a:gd name="T5" fmla="*/ 1600200 h 1600200"/>
              <a:gd name="T6" fmla="*/ 2678073 w 2678073"/>
              <a:gd name="T7" fmla="*/ 275346 h 1600200"/>
              <a:gd name="T8" fmla="*/ 3 60000 65536"/>
              <a:gd name="T9" fmla="*/ 1 60000 65536"/>
              <a:gd name="T10" fmla="*/ 1 60000 65536"/>
              <a:gd name="T11" fmla="*/ 0 60000 65536"/>
              <a:gd name="T12" fmla="*/ 0 w 2678073"/>
              <a:gd name="T13" fmla="*/ 0 h 1600200"/>
              <a:gd name="T14" fmla="*/ 2678073 w 2678073"/>
              <a:gd name="T15" fmla="*/ 1600200 h 16002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678073" h="1600200">
                <a:moveTo>
                  <a:pt x="0" y="1600200"/>
                </a:moveTo>
                <a:lnTo>
                  <a:pt x="0" y="838425"/>
                </a:lnTo>
                <a:cubicBezTo>
                  <a:pt x="0" y="451777"/>
                  <a:pt x="313440" y="138337"/>
                  <a:pt x="700087" y="138337"/>
                </a:cubicBezTo>
                <a:lnTo>
                  <a:pt x="2278023" y="138337"/>
                </a:lnTo>
                <a:lnTo>
                  <a:pt x="2278023" y="0"/>
                </a:lnTo>
                <a:lnTo>
                  <a:pt x="2678073" y="275346"/>
                </a:lnTo>
                <a:lnTo>
                  <a:pt x="2278023" y="550693"/>
                </a:lnTo>
                <a:lnTo>
                  <a:pt x="2278023" y="412356"/>
                </a:lnTo>
                <a:lnTo>
                  <a:pt x="700088" y="412356"/>
                </a:lnTo>
                <a:lnTo>
                  <a:pt x="700087" y="412356"/>
                </a:lnTo>
                <a:cubicBezTo>
                  <a:pt x="464776" y="412356"/>
                  <a:pt x="274019" y="603113"/>
                  <a:pt x="274019" y="838424"/>
                </a:cubicBezTo>
                <a:lnTo>
                  <a:pt x="274018" y="1600200"/>
                </a:lnTo>
                <a:close/>
              </a:path>
            </a:pathLst>
          </a:custGeom>
          <a:gradFill rotWithShape="1">
            <a:gsLst>
              <a:gs pos="0">
                <a:srgbClr val="3A7CCB"/>
              </a:gs>
              <a:gs pos="20000">
                <a:srgbClr val="3C7BC7"/>
              </a:gs>
              <a:gs pos="100000">
                <a:srgbClr val="2C5D98"/>
              </a:gs>
            </a:gsLst>
            <a:lin ang="5400000"/>
          </a:gradFill>
          <a:ln w="9525">
            <a:solidFill>
              <a:srgbClr val="4A7EBB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/>
            <a:endParaRPr lang="en-US">
              <a:latin typeface="Calibri" charset="0"/>
            </a:endParaRPr>
          </a:p>
        </p:txBody>
      </p:sp>
      <p:sp>
        <p:nvSpPr>
          <p:cNvPr id="10" name="Bent Arrow 75"/>
          <p:cNvSpPr>
            <a:spLocks noChangeArrowheads="1"/>
          </p:cNvSpPr>
          <p:nvPr/>
        </p:nvSpPr>
        <p:spPr bwMode="auto">
          <a:xfrm rot="5400000">
            <a:off x="5263703" y="995089"/>
            <a:ext cx="1447799" cy="3038475"/>
          </a:xfrm>
          <a:custGeom>
            <a:avLst/>
            <a:gdLst>
              <a:gd name="T0" fmla="*/ 1270471 w 1934924"/>
              <a:gd name="T1" fmla="*/ 0 h 3038862"/>
              <a:gd name="T2" fmla="*/ 1270471 w 1934924"/>
              <a:gd name="T3" fmla="*/ 825322 h 3038862"/>
              <a:gd name="T4" fmla="*/ 220523 w 1934924"/>
              <a:gd name="T5" fmla="*/ 3038862 h 3038862"/>
              <a:gd name="T6" fmla="*/ 1934924 w 1934924"/>
              <a:gd name="T7" fmla="*/ 412661 h 3038862"/>
              <a:gd name="T8" fmla="*/ 3 60000 65536"/>
              <a:gd name="T9" fmla="*/ 1 60000 65536"/>
              <a:gd name="T10" fmla="*/ 1 60000 65536"/>
              <a:gd name="T11" fmla="*/ 0 60000 65536"/>
              <a:gd name="T12" fmla="*/ 0 w 1934924"/>
              <a:gd name="T13" fmla="*/ 0 h 3038862"/>
              <a:gd name="T14" fmla="*/ 1934924 w 1934924"/>
              <a:gd name="T15" fmla="*/ 3038862 h 303886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934924" h="3038862">
                <a:moveTo>
                  <a:pt x="0" y="3038862"/>
                </a:moveTo>
                <a:lnTo>
                  <a:pt x="0" y="962470"/>
                </a:lnTo>
                <a:cubicBezTo>
                  <a:pt x="0" y="537027"/>
                  <a:pt x="344889" y="192138"/>
                  <a:pt x="770331" y="192138"/>
                </a:cubicBezTo>
                <a:lnTo>
                  <a:pt x="1270471" y="192138"/>
                </a:lnTo>
                <a:lnTo>
                  <a:pt x="1270471" y="0"/>
                </a:lnTo>
                <a:lnTo>
                  <a:pt x="1934924" y="412661"/>
                </a:lnTo>
                <a:lnTo>
                  <a:pt x="1270471" y="825322"/>
                </a:lnTo>
                <a:lnTo>
                  <a:pt x="1270471" y="633185"/>
                </a:lnTo>
                <a:lnTo>
                  <a:pt x="770332" y="633185"/>
                </a:lnTo>
                <a:lnTo>
                  <a:pt x="770331" y="633185"/>
                </a:lnTo>
                <a:cubicBezTo>
                  <a:pt x="588472" y="633185"/>
                  <a:pt x="441047" y="780610"/>
                  <a:pt x="441047" y="962469"/>
                </a:cubicBezTo>
                <a:lnTo>
                  <a:pt x="441047" y="3038862"/>
                </a:lnTo>
                <a:close/>
              </a:path>
            </a:pathLst>
          </a:custGeom>
          <a:gradFill rotWithShape="1">
            <a:gsLst>
              <a:gs pos="0">
                <a:srgbClr val="3A7CCB"/>
              </a:gs>
              <a:gs pos="20000">
                <a:srgbClr val="3C7BC7"/>
              </a:gs>
              <a:gs pos="100000">
                <a:srgbClr val="2C5D98"/>
              </a:gs>
            </a:gsLst>
            <a:lin ang="5400000"/>
          </a:gradFill>
          <a:ln w="9525">
            <a:solidFill>
              <a:srgbClr val="4A7EBB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/>
            <a:endParaRPr lang="en-US">
              <a:latin typeface="Calibri" charset="0"/>
            </a:endParaRPr>
          </a:p>
        </p:txBody>
      </p:sp>
      <p:sp>
        <p:nvSpPr>
          <p:cNvPr id="11" name="U-Turn Arrow 76"/>
          <p:cNvSpPr>
            <a:spLocks noChangeArrowheads="1"/>
          </p:cNvSpPr>
          <p:nvPr/>
        </p:nvSpPr>
        <p:spPr bwMode="auto">
          <a:xfrm rot="5400000">
            <a:off x="3774627" y="2785791"/>
            <a:ext cx="3254378" cy="1790700"/>
          </a:xfrm>
          <a:custGeom>
            <a:avLst/>
            <a:gdLst>
              <a:gd name="T0" fmla="*/ 3183348 w 3780073"/>
              <a:gd name="T1" fmla="*/ 1244028 h 1790999"/>
              <a:gd name="T2" fmla="*/ 3481710 w 3780073"/>
              <a:gd name="T3" fmla="*/ 1537017 h 1790999"/>
              <a:gd name="T4" fmla="*/ 3780073 w 3780073"/>
              <a:gd name="T5" fmla="*/ 1244028 h 1790999"/>
              <a:gd name="T6" fmla="*/ 1808568 w 3780073"/>
              <a:gd name="T7" fmla="*/ 0 h 1790999"/>
              <a:gd name="T8" fmla="*/ 135426 w 3780073"/>
              <a:gd name="T9" fmla="*/ 1790999 h 1790999"/>
              <a:gd name="T10" fmla="*/ 1 60000 65536"/>
              <a:gd name="T11" fmla="*/ 1 60000 65536"/>
              <a:gd name="T12" fmla="*/ 0 60000 65536"/>
              <a:gd name="T13" fmla="*/ 3 60000 65536"/>
              <a:gd name="T14" fmla="*/ 1 60000 65536"/>
              <a:gd name="T15" fmla="*/ 0 w 3780073"/>
              <a:gd name="T16" fmla="*/ 0 h 1790999"/>
              <a:gd name="T17" fmla="*/ 3780073 w 3780073"/>
              <a:gd name="T18" fmla="*/ 1790999 h 179099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780073" h="1790999">
                <a:moveTo>
                  <a:pt x="0" y="1790999"/>
                </a:moveTo>
                <a:lnTo>
                  <a:pt x="0" y="783562"/>
                </a:lnTo>
                <a:cubicBezTo>
                  <a:pt x="0" y="350812"/>
                  <a:pt x="350812" y="0"/>
                  <a:pt x="783561" y="0"/>
                </a:cubicBezTo>
                <a:lnTo>
                  <a:pt x="2833575" y="0"/>
                </a:lnTo>
                <a:lnTo>
                  <a:pt x="2833574" y="0"/>
                </a:lnTo>
                <a:cubicBezTo>
                  <a:pt x="3266324" y="0"/>
                  <a:pt x="3617137" y="350812"/>
                  <a:pt x="3617137" y="783562"/>
                </a:cubicBezTo>
                <a:lnTo>
                  <a:pt x="3617137" y="1244028"/>
                </a:lnTo>
                <a:lnTo>
                  <a:pt x="3780073" y="1244028"/>
                </a:lnTo>
                <a:lnTo>
                  <a:pt x="3481710" y="1537017"/>
                </a:lnTo>
                <a:lnTo>
                  <a:pt x="3183348" y="1244028"/>
                </a:lnTo>
                <a:lnTo>
                  <a:pt x="3346284" y="1244028"/>
                </a:lnTo>
                <a:lnTo>
                  <a:pt x="3346284" y="783562"/>
                </a:lnTo>
                <a:cubicBezTo>
                  <a:pt x="3346284" y="500400"/>
                  <a:pt x="3116736" y="270853"/>
                  <a:pt x="2833575" y="270853"/>
                </a:cubicBezTo>
                <a:lnTo>
                  <a:pt x="783562" y="270853"/>
                </a:lnTo>
                <a:lnTo>
                  <a:pt x="783561" y="270853"/>
                </a:lnTo>
                <a:cubicBezTo>
                  <a:pt x="500400" y="270853"/>
                  <a:pt x="270853" y="500400"/>
                  <a:pt x="270853" y="783561"/>
                </a:cubicBezTo>
                <a:lnTo>
                  <a:pt x="270853" y="1790999"/>
                </a:lnTo>
                <a:close/>
              </a:path>
            </a:pathLst>
          </a:custGeom>
          <a:gradFill rotWithShape="1">
            <a:gsLst>
              <a:gs pos="0">
                <a:srgbClr val="3A7CCB"/>
              </a:gs>
              <a:gs pos="20000">
                <a:srgbClr val="3C7BC7"/>
              </a:gs>
              <a:gs pos="100000">
                <a:srgbClr val="2C5D98"/>
              </a:gs>
            </a:gsLst>
            <a:lin ang="5400000"/>
          </a:gradFill>
          <a:ln w="9525">
            <a:solidFill>
              <a:srgbClr val="4A7EBB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/>
            <a:endParaRPr lang="en-US">
              <a:latin typeface="Calibri" charset="0"/>
            </a:endParaRPr>
          </a:p>
        </p:txBody>
      </p:sp>
      <p:sp>
        <p:nvSpPr>
          <p:cNvPr id="12" name="Bent Arrow 77"/>
          <p:cNvSpPr>
            <a:spLocks noChangeArrowheads="1"/>
          </p:cNvSpPr>
          <p:nvPr/>
        </p:nvSpPr>
        <p:spPr bwMode="auto">
          <a:xfrm rot="16200000">
            <a:off x="1302891" y="3508102"/>
            <a:ext cx="1068388" cy="2814637"/>
          </a:xfrm>
          <a:custGeom>
            <a:avLst/>
            <a:gdLst>
              <a:gd name="T0" fmla="*/ 701648 w 1068608"/>
              <a:gd name="T1" fmla="*/ 0 h 2814306"/>
              <a:gd name="T2" fmla="*/ 701648 w 1068608"/>
              <a:gd name="T3" fmla="*/ 684379 h 2814306"/>
              <a:gd name="T4" fmla="*/ 172591 w 1068608"/>
              <a:gd name="T5" fmla="*/ 2814306 h 2814306"/>
              <a:gd name="T6" fmla="*/ 1068608 w 1068608"/>
              <a:gd name="T7" fmla="*/ 342190 h 2814306"/>
              <a:gd name="T8" fmla="*/ 3 60000 65536"/>
              <a:gd name="T9" fmla="*/ 1 60000 65536"/>
              <a:gd name="T10" fmla="*/ 1 60000 65536"/>
              <a:gd name="T11" fmla="*/ 0 60000 65536"/>
              <a:gd name="T12" fmla="*/ 0 w 1068608"/>
              <a:gd name="T13" fmla="*/ 0 h 2814306"/>
              <a:gd name="T14" fmla="*/ 1068608 w 1068608"/>
              <a:gd name="T15" fmla="*/ 2814306 h 281430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68608" h="2814306">
                <a:moveTo>
                  <a:pt x="0" y="2814306"/>
                </a:moveTo>
                <a:lnTo>
                  <a:pt x="0" y="668575"/>
                </a:lnTo>
                <a:cubicBezTo>
                  <a:pt x="0" y="392998"/>
                  <a:pt x="223399" y="169599"/>
                  <a:pt x="498975" y="169599"/>
                </a:cubicBezTo>
                <a:lnTo>
                  <a:pt x="701648" y="169599"/>
                </a:lnTo>
                <a:lnTo>
                  <a:pt x="701648" y="0"/>
                </a:lnTo>
                <a:lnTo>
                  <a:pt x="1068608" y="342190"/>
                </a:lnTo>
                <a:lnTo>
                  <a:pt x="701648" y="684379"/>
                </a:lnTo>
                <a:lnTo>
                  <a:pt x="701648" y="514781"/>
                </a:lnTo>
                <a:lnTo>
                  <a:pt x="498976" y="514781"/>
                </a:lnTo>
                <a:lnTo>
                  <a:pt x="498975" y="514781"/>
                </a:lnTo>
                <a:cubicBezTo>
                  <a:pt x="414037" y="514781"/>
                  <a:pt x="345182" y="583636"/>
                  <a:pt x="345182" y="668574"/>
                </a:cubicBezTo>
                <a:lnTo>
                  <a:pt x="345182" y="2814306"/>
                </a:lnTo>
                <a:close/>
              </a:path>
            </a:pathLst>
          </a:custGeom>
          <a:gradFill rotWithShape="1">
            <a:gsLst>
              <a:gs pos="0">
                <a:srgbClr val="3A7CCB"/>
              </a:gs>
              <a:gs pos="20000">
                <a:srgbClr val="3C7BC7"/>
              </a:gs>
              <a:gs pos="100000">
                <a:srgbClr val="2C5D98"/>
              </a:gs>
            </a:gsLst>
            <a:lin ang="5400000"/>
          </a:gradFill>
          <a:ln w="9525">
            <a:solidFill>
              <a:srgbClr val="4A7EBB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/>
            <a:endParaRPr lang="en-US">
              <a:latin typeface="Calibri" charset="0"/>
            </a:endParaRPr>
          </a:p>
        </p:txBody>
      </p:sp>
      <p:sp>
        <p:nvSpPr>
          <p:cNvPr id="13" name="TextBox 83"/>
          <p:cNvSpPr txBox="1">
            <a:spLocks noChangeArrowheads="1"/>
          </p:cNvSpPr>
          <p:nvPr/>
        </p:nvSpPr>
        <p:spPr bwMode="auto">
          <a:xfrm>
            <a:off x="124966" y="190227"/>
            <a:ext cx="890820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37931725" indent="-37474525" eaLnBrk="0" hangingPunct="0">
              <a:defRPr sz="2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eaLnBrk="0" hangingPunct="0">
              <a:defRPr sz="2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eaLnBrk="0" hangingPunct="0">
              <a:defRPr sz="2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eaLnBrk="0" hangingPunct="0">
              <a:defRPr sz="2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457200" eaLnBrk="0" fontAlgn="base" hangingPunct="0">
              <a:spcBef>
                <a:spcPct val="2000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914400" eaLnBrk="0" fontAlgn="base" hangingPunct="0">
              <a:spcBef>
                <a:spcPct val="2000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2000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2000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>
              <a:buFontTx/>
              <a:buNone/>
            </a:pPr>
            <a:r>
              <a:rPr lang="en-US" sz="3600" b="1" dirty="0">
                <a:solidFill>
                  <a:schemeClr val="tx2"/>
                </a:solidFill>
                <a:latin typeface="Verdana" charset="0"/>
              </a:rPr>
              <a:t>S</a:t>
            </a:r>
            <a:r>
              <a:rPr lang="en-US" sz="3600" b="1" dirty="0" smtClean="0">
                <a:solidFill>
                  <a:schemeClr val="tx2"/>
                </a:solidFill>
                <a:latin typeface="Verdana" charset="0"/>
              </a:rPr>
              <a:t>emantic network closes the loop</a:t>
            </a:r>
            <a:endParaRPr lang="en-US" sz="3600" b="1" dirty="0">
              <a:solidFill>
                <a:schemeClr val="tx2"/>
              </a:solidFill>
              <a:latin typeface="Verdana" charset="0"/>
            </a:endParaRPr>
          </a:p>
        </p:txBody>
      </p:sp>
      <p:sp>
        <p:nvSpPr>
          <p:cNvPr id="16" name="TextBox 87"/>
          <p:cNvSpPr txBox="1">
            <a:spLocks noChangeArrowheads="1"/>
          </p:cNvSpPr>
          <p:nvPr/>
        </p:nvSpPr>
        <p:spPr bwMode="auto">
          <a:xfrm>
            <a:off x="5578029" y="5497240"/>
            <a:ext cx="3314452" cy="954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37931725" indent="-37474525" eaLnBrk="0" hangingPunct="0">
              <a:defRPr sz="2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eaLnBrk="0" hangingPunct="0">
              <a:defRPr sz="2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eaLnBrk="0" hangingPunct="0">
              <a:defRPr sz="2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eaLnBrk="0" hangingPunct="0">
              <a:defRPr sz="2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457200" eaLnBrk="0" fontAlgn="base" hangingPunct="0">
              <a:spcBef>
                <a:spcPct val="2000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914400" eaLnBrk="0" fontAlgn="base" hangingPunct="0">
              <a:spcBef>
                <a:spcPct val="2000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2000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2000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>
              <a:buFontTx/>
              <a:buNone/>
            </a:pPr>
            <a:r>
              <a:rPr lang="en-US" sz="2800" dirty="0">
                <a:latin typeface="Verdana" charset="0"/>
              </a:rPr>
              <a:t>Data </a:t>
            </a:r>
            <a:r>
              <a:rPr lang="en-US" sz="2800" dirty="0" smtClean="0">
                <a:latin typeface="Verdana" charset="0"/>
              </a:rPr>
              <a:t>mined </a:t>
            </a:r>
            <a:r>
              <a:rPr lang="en-US" sz="2800" dirty="0">
                <a:latin typeface="Verdana" charset="0"/>
              </a:rPr>
              <a:t>from document</a:t>
            </a:r>
          </a:p>
        </p:txBody>
      </p:sp>
      <p:sp>
        <p:nvSpPr>
          <p:cNvPr id="17" name="TextBox 88"/>
          <p:cNvSpPr txBox="1">
            <a:spLocks noChangeArrowheads="1"/>
          </p:cNvSpPr>
          <p:nvPr/>
        </p:nvSpPr>
        <p:spPr bwMode="auto">
          <a:xfrm>
            <a:off x="353566" y="5600427"/>
            <a:ext cx="3657600" cy="138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37931725" indent="-37474525" eaLnBrk="0" hangingPunct="0">
              <a:defRPr sz="2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eaLnBrk="0" hangingPunct="0">
              <a:defRPr sz="2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eaLnBrk="0" hangingPunct="0">
              <a:defRPr sz="2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eaLnBrk="0" hangingPunct="0">
              <a:defRPr sz="2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457200" eaLnBrk="0" fontAlgn="base" hangingPunct="0">
              <a:spcBef>
                <a:spcPct val="2000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914400" eaLnBrk="0" fontAlgn="base" hangingPunct="0">
              <a:spcBef>
                <a:spcPct val="2000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2000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2000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>
              <a:buFontTx/>
              <a:buNone/>
            </a:pPr>
            <a:r>
              <a:rPr lang="en-US" sz="2800" dirty="0">
                <a:latin typeface="Verdana" charset="0"/>
              </a:rPr>
              <a:t>Data available for e-science and re-use</a:t>
            </a:r>
          </a:p>
        </p:txBody>
      </p:sp>
      <p:sp>
        <p:nvSpPr>
          <p:cNvPr id="18" name="TextBox 90"/>
          <p:cNvSpPr txBox="1">
            <a:spLocks noChangeArrowheads="1"/>
          </p:cNvSpPr>
          <p:nvPr/>
        </p:nvSpPr>
        <p:spPr bwMode="auto">
          <a:xfrm>
            <a:off x="3091849" y="1090664"/>
            <a:ext cx="249619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37931725" indent="-37474525" eaLnBrk="0" hangingPunct="0">
              <a:defRPr sz="2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eaLnBrk="0" hangingPunct="0">
              <a:defRPr sz="2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eaLnBrk="0" hangingPunct="0">
              <a:defRPr sz="2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eaLnBrk="0" hangingPunct="0">
              <a:defRPr sz="2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457200" eaLnBrk="0" fontAlgn="base" hangingPunct="0">
              <a:spcBef>
                <a:spcPct val="2000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914400" eaLnBrk="0" fontAlgn="base" hangingPunct="0">
              <a:spcBef>
                <a:spcPct val="2000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2000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2000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>
              <a:buFontTx/>
              <a:buNone/>
            </a:pPr>
            <a:r>
              <a:rPr lang="en-US" sz="2800" dirty="0" smtClean="0">
                <a:latin typeface="Verdana" charset="0"/>
              </a:rPr>
              <a:t>Computation</a:t>
            </a:r>
            <a:endParaRPr lang="en-US" sz="2800" dirty="0">
              <a:latin typeface="Verdana" charset="0"/>
            </a:endParaRPr>
          </a:p>
        </p:txBody>
      </p:sp>
      <p:sp>
        <p:nvSpPr>
          <p:cNvPr id="19" name="Bent Arrow 74"/>
          <p:cNvSpPr>
            <a:spLocks noChangeArrowheads="1"/>
          </p:cNvSpPr>
          <p:nvPr/>
        </p:nvSpPr>
        <p:spPr bwMode="auto">
          <a:xfrm flipV="1">
            <a:off x="620266" y="1193746"/>
            <a:ext cx="2827337" cy="953869"/>
          </a:xfrm>
          <a:custGeom>
            <a:avLst/>
            <a:gdLst>
              <a:gd name="T0" fmla="*/ 2278023 w 2678073"/>
              <a:gd name="T1" fmla="*/ 0 h 1600200"/>
              <a:gd name="T2" fmla="*/ 2278023 w 2678073"/>
              <a:gd name="T3" fmla="*/ 550693 h 1600200"/>
              <a:gd name="T4" fmla="*/ 137009 w 2678073"/>
              <a:gd name="T5" fmla="*/ 1600200 h 1600200"/>
              <a:gd name="T6" fmla="*/ 2678073 w 2678073"/>
              <a:gd name="T7" fmla="*/ 275346 h 1600200"/>
              <a:gd name="T8" fmla="*/ 3 60000 65536"/>
              <a:gd name="T9" fmla="*/ 1 60000 65536"/>
              <a:gd name="T10" fmla="*/ 1 60000 65536"/>
              <a:gd name="T11" fmla="*/ 0 60000 65536"/>
              <a:gd name="T12" fmla="*/ 0 w 2678073"/>
              <a:gd name="T13" fmla="*/ 0 h 1600200"/>
              <a:gd name="T14" fmla="*/ 2678073 w 2678073"/>
              <a:gd name="T15" fmla="*/ 1600200 h 16002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678073" h="1600200">
                <a:moveTo>
                  <a:pt x="0" y="1600200"/>
                </a:moveTo>
                <a:lnTo>
                  <a:pt x="0" y="838425"/>
                </a:lnTo>
                <a:cubicBezTo>
                  <a:pt x="0" y="451777"/>
                  <a:pt x="313440" y="138337"/>
                  <a:pt x="700087" y="138337"/>
                </a:cubicBezTo>
                <a:lnTo>
                  <a:pt x="2278023" y="138337"/>
                </a:lnTo>
                <a:lnTo>
                  <a:pt x="2278023" y="0"/>
                </a:lnTo>
                <a:lnTo>
                  <a:pt x="2678073" y="275346"/>
                </a:lnTo>
                <a:lnTo>
                  <a:pt x="2278023" y="550693"/>
                </a:lnTo>
                <a:lnTo>
                  <a:pt x="2278023" y="412356"/>
                </a:lnTo>
                <a:lnTo>
                  <a:pt x="700088" y="412356"/>
                </a:lnTo>
                <a:lnTo>
                  <a:pt x="700087" y="412356"/>
                </a:lnTo>
                <a:cubicBezTo>
                  <a:pt x="464776" y="412356"/>
                  <a:pt x="274019" y="603113"/>
                  <a:pt x="274019" y="838424"/>
                </a:cubicBezTo>
                <a:lnTo>
                  <a:pt x="274018" y="1600200"/>
                </a:lnTo>
                <a:close/>
              </a:path>
            </a:pathLst>
          </a:custGeom>
          <a:gradFill rotWithShape="1">
            <a:gsLst>
              <a:gs pos="0">
                <a:srgbClr val="3A7CCB"/>
              </a:gs>
              <a:gs pos="20000">
                <a:srgbClr val="3C7BC7"/>
              </a:gs>
              <a:gs pos="100000">
                <a:srgbClr val="2C5D98"/>
              </a:gs>
            </a:gsLst>
            <a:lin ang="5400000"/>
          </a:gradFill>
          <a:ln w="9525">
            <a:solidFill>
              <a:srgbClr val="4A7EBB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/>
            <a:endParaRPr lang="en-US">
              <a:latin typeface="Calibri" charset="0"/>
            </a:endParaRPr>
          </a:p>
        </p:txBody>
      </p:sp>
      <p:sp>
        <p:nvSpPr>
          <p:cNvPr id="20" name="TextBox 90"/>
          <p:cNvSpPr txBox="1">
            <a:spLocks noChangeArrowheads="1"/>
          </p:cNvSpPr>
          <p:nvPr/>
        </p:nvSpPr>
        <p:spPr bwMode="auto">
          <a:xfrm>
            <a:off x="104942" y="829054"/>
            <a:ext cx="263084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37931725" indent="-37474525" eaLnBrk="0" hangingPunct="0">
              <a:defRPr sz="2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eaLnBrk="0" hangingPunct="0">
              <a:defRPr sz="2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eaLnBrk="0" hangingPunct="0">
              <a:defRPr sz="2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eaLnBrk="0" hangingPunct="0">
              <a:defRPr sz="2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457200" eaLnBrk="0" fontAlgn="base" hangingPunct="0">
              <a:spcBef>
                <a:spcPct val="2000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914400" eaLnBrk="0" fontAlgn="base" hangingPunct="0">
              <a:spcBef>
                <a:spcPct val="2000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2000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2000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>
              <a:buFontTx/>
              <a:buNone/>
            </a:pPr>
            <a:r>
              <a:rPr lang="en-US" sz="2800" dirty="0" smtClean="0">
                <a:latin typeface="Verdana" charset="0"/>
              </a:rPr>
              <a:t>Measurement</a:t>
            </a:r>
            <a:endParaRPr lang="en-US" sz="2800" dirty="0">
              <a:latin typeface="Verdana" charset="0"/>
            </a:endParaRPr>
          </a:p>
        </p:txBody>
      </p:sp>
      <p:sp>
        <p:nvSpPr>
          <p:cNvPr id="21" name="TextBox 90"/>
          <p:cNvSpPr txBox="1">
            <a:spLocks noChangeArrowheads="1"/>
          </p:cNvSpPr>
          <p:nvPr/>
        </p:nvSpPr>
        <p:spPr bwMode="auto">
          <a:xfrm>
            <a:off x="1060815" y="2520742"/>
            <a:ext cx="1946238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37931725" indent="-37474525" eaLnBrk="0" hangingPunct="0">
              <a:defRPr sz="2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eaLnBrk="0" hangingPunct="0">
              <a:defRPr sz="2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eaLnBrk="0" hangingPunct="0">
              <a:defRPr sz="2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eaLnBrk="0" hangingPunct="0">
              <a:defRPr sz="2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457200" eaLnBrk="0" fontAlgn="base" hangingPunct="0">
              <a:spcBef>
                <a:spcPct val="2000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914400" eaLnBrk="0" fontAlgn="base" hangingPunct="0">
              <a:spcBef>
                <a:spcPct val="2000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2000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2000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>
              <a:buFontTx/>
              <a:buNone/>
            </a:pPr>
            <a:r>
              <a:rPr lang="en-US" sz="2800" dirty="0" smtClean="0">
                <a:latin typeface="Verdana" charset="0"/>
              </a:rPr>
              <a:t>Semantic</a:t>
            </a:r>
          </a:p>
          <a:p>
            <a:pPr eaLnBrk="1" hangingPunct="1">
              <a:buFontTx/>
              <a:buNone/>
            </a:pPr>
            <a:r>
              <a:rPr lang="en-US" sz="2800" dirty="0" smtClean="0">
                <a:latin typeface="Verdana" charset="0"/>
              </a:rPr>
              <a:t>Authoring</a:t>
            </a:r>
            <a:endParaRPr lang="en-US" sz="2800" dirty="0">
              <a:latin typeface="Verdana" charset="0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592" y="3305209"/>
            <a:ext cx="851347" cy="962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2366" y="3418227"/>
            <a:ext cx="851347" cy="962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4" name="Bent Arrow 77"/>
          <p:cNvSpPr>
            <a:spLocks noChangeArrowheads="1"/>
          </p:cNvSpPr>
          <p:nvPr/>
        </p:nvSpPr>
        <p:spPr bwMode="auto">
          <a:xfrm rot="16200000">
            <a:off x="2306503" y="4300780"/>
            <a:ext cx="1068388" cy="857870"/>
          </a:xfrm>
          <a:custGeom>
            <a:avLst/>
            <a:gdLst>
              <a:gd name="T0" fmla="*/ 701648 w 1068608"/>
              <a:gd name="T1" fmla="*/ 0 h 2814306"/>
              <a:gd name="T2" fmla="*/ 701648 w 1068608"/>
              <a:gd name="T3" fmla="*/ 684379 h 2814306"/>
              <a:gd name="T4" fmla="*/ 172591 w 1068608"/>
              <a:gd name="T5" fmla="*/ 2814306 h 2814306"/>
              <a:gd name="T6" fmla="*/ 1068608 w 1068608"/>
              <a:gd name="T7" fmla="*/ 342190 h 2814306"/>
              <a:gd name="T8" fmla="*/ 3 60000 65536"/>
              <a:gd name="T9" fmla="*/ 1 60000 65536"/>
              <a:gd name="T10" fmla="*/ 1 60000 65536"/>
              <a:gd name="T11" fmla="*/ 0 60000 65536"/>
              <a:gd name="T12" fmla="*/ 0 w 1068608"/>
              <a:gd name="T13" fmla="*/ 0 h 2814306"/>
              <a:gd name="T14" fmla="*/ 1068608 w 1068608"/>
              <a:gd name="T15" fmla="*/ 2814306 h 281430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68608" h="2814306">
                <a:moveTo>
                  <a:pt x="0" y="2814306"/>
                </a:moveTo>
                <a:lnTo>
                  <a:pt x="0" y="668575"/>
                </a:lnTo>
                <a:cubicBezTo>
                  <a:pt x="0" y="392998"/>
                  <a:pt x="223399" y="169599"/>
                  <a:pt x="498975" y="169599"/>
                </a:cubicBezTo>
                <a:lnTo>
                  <a:pt x="701648" y="169599"/>
                </a:lnTo>
                <a:lnTo>
                  <a:pt x="701648" y="0"/>
                </a:lnTo>
                <a:lnTo>
                  <a:pt x="1068608" y="342190"/>
                </a:lnTo>
                <a:lnTo>
                  <a:pt x="701648" y="684379"/>
                </a:lnTo>
                <a:lnTo>
                  <a:pt x="701648" y="514781"/>
                </a:lnTo>
                <a:lnTo>
                  <a:pt x="498976" y="514781"/>
                </a:lnTo>
                <a:lnTo>
                  <a:pt x="498975" y="514781"/>
                </a:lnTo>
                <a:cubicBezTo>
                  <a:pt x="414037" y="514781"/>
                  <a:pt x="345182" y="583636"/>
                  <a:pt x="345182" y="668574"/>
                </a:cubicBezTo>
                <a:lnTo>
                  <a:pt x="345182" y="2814306"/>
                </a:lnTo>
                <a:close/>
              </a:path>
            </a:pathLst>
          </a:custGeom>
          <a:gradFill rotWithShape="1">
            <a:gsLst>
              <a:gs pos="0">
                <a:srgbClr val="3A7CCB"/>
              </a:gs>
              <a:gs pos="20000">
                <a:srgbClr val="3C7BC7"/>
              </a:gs>
              <a:gs pos="100000">
                <a:srgbClr val="2C5D98"/>
              </a:gs>
            </a:gsLst>
            <a:lin ang="5400000"/>
          </a:gradFill>
          <a:ln w="9525">
            <a:solidFill>
              <a:srgbClr val="4A7EBB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/>
            <a:endParaRPr lang="en-US">
              <a:latin typeface="Calibri" charset="0"/>
            </a:endParaRPr>
          </a:p>
        </p:txBody>
      </p:sp>
      <p:sp>
        <p:nvSpPr>
          <p:cNvPr id="25" name="TextBox 90"/>
          <p:cNvSpPr txBox="1">
            <a:spLocks noChangeArrowheads="1"/>
          </p:cNvSpPr>
          <p:nvPr/>
        </p:nvSpPr>
        <p:spPr bwMode="auto">
          <a:xfrm>
            <a:off x="951407" y="4112007"/>
            <a:ext cx="225722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37931725" indent="-37474525" eaLnBrk="0" hangingPunct="0">
              <a:defRPr sz="2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eaLnBrk="0" hangingPunct="0">
              <a:defRPr sz="2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eaLnBrk="0" hangingPunct="0">
              <a:defRPr sz="2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eaLnBrk="0" hangingPunct="0">
              <a:defRPr sz="2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457200" eaLnBrk="0" fontAlgn="base" hangingPunct="0">
              <a:spcBef>
                <a:spcPct val="2000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914400" eaLnBrk="0" fontAlgn="base" hangingPunct="0">
              <a:spcBef>
                <a:spcPct val="2000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2000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2000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>
              <a:buFontTx/>
              <a:buNone/>
            </a:pPr>
            <a:r>
              <a:rPr lang="en-US" sz="2800" dirty="0" smtClean="0">
                <a:latin typeface="Verdana" charset="0"/>
              </a:rPr>
              <a:t>Community</a:t>
            </a:r>
            <a:endParaRPr lang="en-US" sz="2800" dirty="0">
              <a:latin typeface="Verdana" charset="0"/>
            </a:endParaRPr>
          </a:p>
        </p:txBody>
      </p:sp>
      <p:sp>
        <p:nvSpPr>
          <p:cNvPr id="26" name="Bent Arrow 74"/>
          <p:cNvSpPr>
            <a:spLocks noChangeArrowheads="1"/>
          </p:cNvSpPr>
          <p:nvPr/>
        </p:nvSpPr>
        <p:spPr bwMode="auto">
          <a:xfrm flipH="1" flipV="1">
            <a:off x="4860032" y="4635225"/>
            <a:ext cx="2460278" cy="953869"/>
          </a:xfrm>
          <a:custGeom>
            <a:avLst/>
            <a:gdLst>
              <a:gd name="T0" fmla="*/ 2278023 w 2678073"/>
              <a:gd name="T1" fmla="*/ 0 h 1600200"/>
              <a:gd name="T2" fmla="*/ 2278023 w 2678073"/>
              <a:gd name="T3" fmla="*/ 550693 h 1600200"/>
              <a:gd name="T4" fmla="*/ 137009 w 2678073"/>
              <a:gd name="T5" fmla="*/ 1600200 h 1600200"/>
              <a:gd name="T6" fmla="*/ 2678073 w 2678073"/>
              <a:gd name="T7" fmla="*/ 275346 h 1600200"/>
              <a:gd name="T8" fmla="*/ 3 60000 65536"/>
              <a:gd name="T9" fmla="*/ 1 60000 65536"/>
              <a:gd name="T10" fmla="*/ 1 60000 65536"/>
              <a:gd name="T11" fmla="*/ 0 60000 65536"/>
              <a:gd name="T12" fmla="*/ 0 w 2678073"/>
              <a:gd name="T13" fmla="*/ 0 h 1600200"/>
              <a:gd name="T14" fmla="*/ 2678073 w 2678073"/>
              <a:gd name="T15" fmla="*/ 1600200 h 16002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678073" h="1600200">
                <a:moveTo>
                  <a:pt x="0" y="1600200"/>
                </a:moveTo>
                <a:lnTo>
                  <a:pt x="0" y="838425"/>
                </a:lnTo>
                <a:cubicBezTo>
                  <a:pt x="0" y="451777"/>
                  <a:pt x="313440" y="138337"/>
                  <a:pt x="700087" y="138337"/>
                </a:cubicBezTo>
                <a:lnTo>
                  <a:pt x="2278023" y="138337"/>
                </a:lnTo>
                <a:lnTo>
                  <a:pt x="2278023" y="0"/>
                </a:lnTo>
                <a:lnTo>
                  <a:pt x="2678073" y="275346"/>
                </a:lnTo>
                <a:lnTo>
                  <a:pt x="2278023" y="550693"/>
                </a:lnTo>
                <a:lnTo>
                  <a:pt x="2278023" y="412356"/>
                </a:lnTo>
                <a:lnTo>
                  <a:pt x="700088" y="412356"/>
                </a:lnTo>
                <a:lnTo>
                  <a:pt x="700087" y="412356"/>
                </a:lnTo>
                <a:cubicBezTo>
                  <a:pt x="464776" y="412356"/>
                  <a:pt x="274019" y="603113"/>
                  <a:pt x="274019" y="838424"/>
                </a:cubicBezTo>
                <a:lnTo>
                  <a:pt x="274018" y="1600200"/>
                </a:lnTo>
                <a:close/>
              </a:path>
            </a:pathLst>
          </a:custGeom>
          <a:gradFill rotWithShape="1">
            <a:gsLst>
              <a:gs pos="0">
                <a:srgbClr val="3A7CCB"/>
              </a:gs>
              <a:gs pos="20000">
                <a:srgbClr val="3C7BC7"/>
              </a:gs>
              <a:gs pos="100000">
                <a:srgbClr val="2C5D98"/>
              </a:gs>
            </a:gsLst>
            <a:lin ang="5400000"/>
          </a:gradFill>
          <a:ln w="9525">
            <a:solidFill>
              <a:srgbClr val="4A7EBB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/>
            <a:endParaRPr lang="en-US">
              <a:latin typeface="Calibri" charset="0"/>
            </a:endParaRPr>
          </a:p>
        </p:txBody>
      </p:sp>
      <p:sp>
        <p:nvSpPr>
          <p:cNvPr id="27" name="TextBox 90"/>
          <p:cNvSpPr txBox="1">
            <a:spLocks noChangeArrowheads="1"/>
          </p:cNvSpPr>
          <p:nvPr/>
        </p:nvSpPr>
        <p:spPr bwMode="auto">
          <a:xfrm>
            <a:off x="3940522" y="2481613"/>
            <a:ext cx="16578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37931725" indent="-37474525" eaLnBrk="0" hangingPunct="0">
              <a:defRPr sz="2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eaLnBrk="0" hangingPunct="0">
              <a:defRPr sz="2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eaLnBrk="0" hangingPunct="0">
              <a:defRPr sz="2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eaLnBrk="0" hangingPunct="0">
              <a:defRPr sz="2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457200" eaLnBrk="0" fontAlgn="base" hangingPunct="0">
              <a:spcBef>
                <a:spcPct val="2000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914400" eaLnBrk="0" fontAlgn="base" hangingPunct="0">
              <a:spcBef>
                <a:spcPct val="2000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2000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2000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>
              <a:buFontTx/>
              <a:buNone/>
            </a:pPr>
            <a:r>
              <a:rPr lang="en-US" sz="2800" dirty="0" smtClean="0">
                <a:latin typeface="Verdana" charset="0"/>
              </a:rPr>
              <a:t>Analysis</a:t>
            </a:r>
            <a:endParaRPr lang="en-US" sz="2800" dirty="0">
              <a:latin typeface="Verdan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4169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1" descr="readers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9282" y="2660240"/>
            <a:ext cx="925680" cy="84846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2" descr="docxFile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4248" y="1675312"/>
            <a:ext cx="750888" cy="8318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3" descr="servers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1734" y="3410619"/>
            <a:ext cx="685800" cy="6731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Bent Arrow 74"/>
          <p:cNvSpPr>
            <a:spLocks noChangeArrowheads="1"/>
          </p:cNvSpPr>
          <p:nvPr/>
        </p:nvSpPr>
        <p:spPr bwMode="auto">
          <a:xfrm>
            <a:off x="2293104" y="2091236"/>
            <a:ext cx="1378744" cy="592137"/>
          </a:xfrm>
          <a:custGeom>
            <a:avLst/>
            <a:gdLst>
              <a:gd name="T0" fmla="*/ 2278023 w 2678073"/>
              <a:gd name="T1" fmla="*/ 0 h 1600200"/>
              <a:gd name="T2" fmla="*/ 2278023 w 2678073"/>
              <a:gd name="T3" fmla="*/ 550693 h 1600200"/>
              <a:gd name="T4" fmla="*/ 137009 w 2678073"/>
              <a:gd name="T5" fmla="*/ 1600200 h 1600200"/>
              <a:gd name="T6" fmla="*/ 2678073 w 2678073"/>
              <a:gd name="T7" fmla="*/ 275346 h 1600200"/>
              <a:gd name="T8" fmla="*/ 3 60000 65536"/>
              <a:gd name="T9" fmla="*/ 1 60000 65536"/>
              <a:gd name="T10" fmla="*/ 1 60000 65536"/>
              <a:gd name="T11" fmla="*/ 0 60000 65536"/>
              <a:gd name="T12" fmla="*/ 0 w 2678073"/>
              <a:gd name="T13" fmla="*/ 0 h 1600200"/>
              <a:gd name="T14" fmla="*/ 2678073 w 2678073"/>
              <a:gd name="T15" fmla="*/ 1600200 h 16002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678073" h="1600200">
                <a:moveTo>
                  <a:pt x="0" y="1600200"/>
                </a:moveTo>
                <a:lnTo>
                  <a:pt x="0" y="838425"/>
                </a:lnTo>
                <a:cubicBezTo>
                  <a:pt x="0" y="451777"/>
                  <a:pt x="313440" y="138337"/>
                  <a:pt x="700087" y="138337"/>
                </a:cubicBezTo>
                <a:lnTo>
                  <a:pt x="2278023" y="138337"/>
                </a:lnTo>
                <a:lnTo>
                  <a:pt x="2278023" y="0"/>
                </a:lnTo>
                <a:lnTo>
                  <a:pt x="2678073" y="275346"/>
                </a:lnTo>
                <a:lnTo>
                  <a:pt x="2278023" y="550693"/>
                </a:lnTo>
                <a:lnTo>
                  <a:pt x="2278023" y="412356"/>
                </a:lnTo>
                <a:lnTo>
                  <a:pt x="700088" y="412356"/>
                </a:lnTo>
                <a:lnTo>
                  <a:pt x="700087" y="412356"/>
                </a:lnTo>
                <a:cubicBezTo>
                  <a:pt x="464776" y="412356"/>
                  <a:pt x="274019" y="603113"/>
                  <a:pt x="274019" y="838424"/>
                </a:cubicBezTo>
                <a:lnTo>
                  <a:pt x="274018" y="1600200"/>
                </a:lnTo>
                <a:close/>
              </a:path>
            </a:pathLst>
          </a:custGeom>
          <a:gradFill rotWithShape="1">
            <a:gsLst>
              <a:gs pos="0">
                <a:srgbClr val="3A7CCB"/>
              </a:gs>
              <a:gs pos="20000">
                <a:srgbClr val="3C7BC7"/>
              </a:gs>
              <a:gs pos="100000">
                <a:srgbClr val="2C5D98"/>
              </a:gs>
            </a:gsLst>
            <a:lin ang="5400000"/>
          </a:gradFill>
          <a:ln w="38100">
            <a:solidFill>
              <a:srgbClr val="4A7EBB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/>
            <a:endParaRPr lang="en-US">
              <a:latin typeface="Calibri" charset="0"/>
            </a:endParaRPr>
          </a:p>
        </p:txBody>
      </p:sp>
      <p:sp>
        <p:nvSpPr>
          <p:cNvPr id="10" name="Bent Arrow 75"/>
          <p:cNvSpPr>
            <a:spLocks noChangeArrowheads="1"/>
          </p:cNvSpPr>
          <p:nvPr/>
        </p:nvSpPr>
        <p:spPr bwMode="auto">
          <a:xfrm rot="5400000">
            <a:off x="5233536" y="1416481"/>
            <a:ext cx="592138" cy="1831828"/>
          </a:xfrm>
          <a:custGeom>
            <a:avLst/>
            <a:gdLst>
              <a:gd name="T0" fmla="*/ 1270471 w 1934924"/>
              <a:gd name="T1" fmla="*/ 0 h 3038862"/>
              <a:gd name="T2" fmla="*/ 1270471 w 1934924"/>
              <a:gd name="T3" fmla="*/ 825322 h 3038862"/>
              <a:gd name="T4" fmla="*/ 220523 w 1934924"/>
              <a:gd name="T5" fmla="*/ 3038862 h 3038862"/>
              <a:gd name="T6" fmla="*/ 1934924 w 1934924"/>
              <a:gd name="T7" fmla="*/ 412661 h 3038862"/>
              <a:gd name="T8" fmla="*/ 3 60000 65536"/>
              <a:gd name="T9" fmla="*/ 1 60000 65536"/>
              <a:gd name="T10" fmla="*/ 1 60000 65536"/>
              <a:gd name="T11" fmla="*/ 0 60000 65536"/>
              <a:gd name="T12" fmla="*/ 0 w 1934924"/>
              <a:gd name="T13" fmla="*/ 0 h 3038862"/>
              <a:gd name="T14" fmla="*/ 1934924 w 1934924"/>
              <a:gd name="T15" fmla="*/ 3038862 h 303886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934924" h="3038862">
                <a:moveTo>
                  <a:pt x="0" y="3038862"/>
                </a:moveTo>
                <a:lnTo>
                  <a:pt x="0" y="962470"/>
                </a:lnTo>
                <a:cubicBezTo>
                  <a:pt x="0" y="537027"/>
                  <a:pt x="344889" y="192138"/>
                  <a:pt x="770331" y="192138"/>
                </a:cubicBezTo>
                <a:lnTo>
                  <a:pt x="1270471" y="192138"/>
                </a:lnTo>
                <a:lnTo>
                  <a:pt x="1270471" y="0"/>
                </a:lnTo>
                <a:lnTo>
                  <a:pt x="1934924" y="412661"/>
                </a:lnTo>
                <a:lnTo>
                  <a:pt x="1270471" y="825322"/>
                </a:lnTo>
                <a:lnTo>
                  <a:pt x="1270471" y="633185"/>
                </a:lnTo>
                <a:lnTo>
                  <a:pt x="770332" y="633185"/>
                </a:lnTo>
                <a:lnTo>
                  <a:pt x="770331" y="633185"/>
                </a:lnTo>
                <a:cubicBezTo>
                  <a:pt x="588472" y="633185"/>
                  <a:pt x="441047" y="780610"/>
                  <a:pt x="441047" y="962469"/>
                </a:cubicBezTo>
                <a:lnTo>
                  <a:pt x="441047" y="3038862"/>
                </a:lnTo>
                <a:close/>
              </a:path>
            </a:pathLst>
          </a:custGeom>
          <a:gradFill rotWithShape="1">
            <a:gsLst>
              <a:gs pos="0">
                <a:srgbClr val="3A7CCB"/>
              </a:gs>
              <a:gs pos="20000">
                <a:srgbClr val="3C7BC7"/>
              </a:gs>
              <a:gs pos="100000">
                <a:srgbClr val="2C5D98"/>
              </a:gs>
            </a:gsLst>
            <a:lin ang="5400000"/>
          </a:gradFill>
          <a:ln w="38100">
            <a:solidFill>
              <a:srgbClr val="4A7EBB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/>
            <a:endParaRPr lang="en-US">
              <a:latin typeface="Calibri" charset="0"/>
            </a:endParaRPr>
          </a:p>
        </p:txBody>
      </p:sp>
      <p:sp>
        <p:nvSpPr>
          <p:cNvPr id="11" name="U-Turn Arrow 76"/>
          <p:cNvSpPr>
            <a:spLocks noChangeArrowheads="1"/>
          </p:cNvSpPr>
          <p:nvPr/>
        </p:nvSpPr>
        <p:spPr bwMode="auto">
          <a:xfrm rot="5400000">
            <a:off x="4535808" y="2621677"/>
            <a:ext cx="1627189" cy="789062"/>
          </a:xfrm>
          <a:custGeom>
            <a:avLst/>
            <a:gdLst>
              <a:gd name="T0" fmla="*/ 3183348 w 3780073"/>
              <a:gd name="T1" fmla="*/ 1244028 h 1790999"/>
              <a:gd name="T2" fmla="*/ 3481710 w 3780073"/>
              <a:gd name="T3" fmla="*/ 1537017 h 1790999"/>
              <a:gd name="T4" fmla="*/ 3780073 w 3780073"/>
              <a:gd name="T5" fmla="*/ 1244028 h 1790999"/>
              <a:gd name="T6" fmla="*/ 1808568 w 3780073"/>
              <a:gd name="T7" fmla="*/ 0 h 1790999"/>
              <a:gd name="T8" fmla="*/ 135426 w 3780073"/>
              <a:gd name="T9" fmla="*/ 1790999 h 1790999"/>
              <a:gd name="T10" fmla="*/ 1 60000 65536"/>
              <a:gd name="T11" fmla="*/ 1 60000 65536"/>
              <a:gd name="T12" fmla="*/ 0 60000 65536"/>
              <a:gd name="T13" fmla="*/ 3 60000 65536"/>
              <a:gd name="T14" fmla="*/ 1 60000 65536"/>
              <a:gd name="T15" fmla="*/ 0 w 3780073"/>
              <a:gd name="T16" fmla="*/ 0 h 1790999"/>
              <a:gd name="T17" fmla="*/ 3780073 w 3780073"/>
              <a:gd name="T18" fmla="*/ 1790999 h 179099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780073" h="1790999">
                <a:moveTo>
                  <a:pt x="0" y="1790999"/>
                </a:moveTo>
                <a:lnTo>
                  <a:pt x="0" y="783562"/>
                </a:lnTo>
                <a:cubicBezTo>
                  <a:pt x="0" y="350812"/>
                  <a:pt x="350812" y="0"/>
                  <a:pt x="783561" y="0"/>
                </a:cubicBezTo>
                <a:lnTo>
                  <a:pt x="2833575" y="0"/>
                </a:lnTo>
                <a:lnTo>
                  <a:pt x="2833574" y="0"/>
                </a:lnTo>
                <a:cubicBezTo>
                  <a:pt x="3266324" y="0"/>
                  <a:pt x="3617137" y="350812"/>
                  <a:pt x="3617137" y="783562"/>
                </a:cubicBezTo>
                <a:lnTo>
                  <a:pt x="3617137" y="1244028"/>
                </a:lnTo>
                <a:lnTo>
                  <a:pt x="3780073" y="1244028"/>
                </a:lnTo>
                <a:lnTo>
                  <a:pt x="3481710" y="1537017"/>
                </a:lnTo>
                <a:lnTo>
                  <a:pt x="3183348" y="1244028"/>
                </a:lnTo>
                <a:lnTo>
                  <a:pt x="3346284" y="1244028"/>
                </a:lnTo>
                <a:lnTo>
                  <a:pt x="3346284" y="783562"/>
                </a:lnTo>
                <a:cubicBezTo>
                  <a:pt x="3346284" y="500400"/>
                  <a:pt x="3116736" y="270853"/>
                  <a:pt x="2833575" y="270853"/>
                </a:cubicBezTo>
                <a:lnTo>
                  <a:pt x="783562" y="270853"/>
                </a:lnTo>
                <a:lnTo>
                  <a:pt x="783561" y="270853"/>
                </a:lnTo>
                <a:cubicBezTo>
                  <a:pt x="500400" y="270853"/>
                  <a:pt x="270853" y="500400"/>
                  <a:pt x="270853" y="783561"/>
                </a:cubicBezTo>
                <a:lnTo>
                  <a:pt x="270853" y="1790999"/>
                </a:lnTo>
                <a:close/>
              </a:path>
            </a:pathLst>
          </a:custGeom>
          <a:gradFill rotWithShape="1">
            <a:gsLst>
              <a:gs pos="0">
                <a:srgbClr val="3A7CCB"/>
              </a:gs>
              <a:gs pos="20000">
                <a:srgbClr val="3C7BC7"/>
              </a:gs>
              <a:gs pos="100000">
                <a:srgbClr val="2C5D98"/>
              </a:gs>
            </a:gsLst>
            <a:lin ang="5400000"/>
          </a:gradFill>
          <a:ln w="38100">
            <a:solidFill>
              <a:srgbClr val="4A7EBB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/>
            <a:endParaRPr lang="en-US">
              <a:latin typeface="Calibri" charset="0"/>
            </a:endParaRPr>
          </a:p>
        </p:txBody>
      </p:sp>
      <p:sp>
        <p:nvSpPr>
          <p:cNvPr id="12" name="Bent Arrow 77"/>
          <p:cNvSpPr>
            <a:spLocks noChangeArrowheads="1"/>
          </p:cNvSpPr>
          <p:nvPr/>
        </p:nvSpPr>
        <p:spPr bwMode="auto">
          <a:xfrm rot="16200000">
            <a:off x="2629935" y="3090823"/>
            <a:ext cx="600950" cy="1552726"/>
          </a:xfrm>
          <a:custGeom>
            <a:avLst/>
            <a:gdLst>
              <a:gd name="T0" fmla="*/ 701648 w 1068608"/>
              <a:gd name="T1" fmla="*/ 0 h 2814306"/>
              <a:gd name="T2" fmla="*/ 701648 w 1068608"/>
              <a:gd name="T3" fmla="*/ 684379 h 2814306"/>
              <a:gd name="T4" fmla="*/ 172591 w 1068608"/>
              <a:gd name="T5" fmla="*/ 2814306 h 2814306"/>
              <a:gd name="T6" fmla="*/ 1068608 w 1068608"/>
              <a:gd name="T7" fmla="*/ 342190 h 2814306"/>
              <a:gd name="T8" fmla="*/ 3 60000 65536"/>
              <a:gd name="T9" fmla="*/ 1 60000 65536"/>
              <a:gd name="T10" fmla="*/ 1 60000 65536"/>
              <a:gd name="T11" fmla="*/ 0 60000 65536"/>
              <a:gd name="T12" fmla="*/ 0 w 1068608"/>
              <a:gd name="T13" fmla="*/ 0 h 2814306"/>
              <a:gd name="T14" fmla="*/ 1068608 w 1068608"/>
              <a:gd name="T15" fmla="*/ 2814306 h 281430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68608" h="2814306">
                <a:moveTo>
                  <a:pt x="0" y="2814306"/>
                </a:moveTo>
                <a:lnTo>
                  <a:pt x="0" y="668575"/>
                </a:lnTo>
                <a:cubicBezTo>
                  <a:pt x="0" y="392998"/>
                  <a:pt x="223399" y="169599"/>
                  <a:pt x="498975" y="169599"/>
                </a:cubicBezTo>
                <a:lnTo>
                  <a:pt x="701648" y="169599"/>
                </a:lnTo>
                <a:lnTo>
                  <a:pt x="701648" y="0"/>
                </a:lnTo>
                <a:lnTo>
                  <a:pt x="1068608" y="342190"/>
                </a:lnTo>
                <a:lnTo>
                  <a:pt x="701648" y="684379"/>
                </a:lnTo>
                <a:lnTo>
                  <a:pt x="701648" y="514781"/>
                </a:lnTo>
                <a:lnTo>
                  <a:pt x="498976" y="514781"/>
                </a:lnTo>
                <a:lnTo>
                  <a:pt x="498975" y="514781"/>
                </a:lnTo>
                <a:cubicBezTo>
                  <a:pt x="414037" y="514781"/>
                  <a:pt x="345182" y="583636"/>
                  <a:pt x="345182" y="668574"/>
                </a:cubicBezTo>
                <a:lnTo>
                  <a:pt x="345182" y="2814306"/>
                </a:lnTo>
                <a:close/>
              </a:path>
            </a:pathLst>
          </a:custGeom>
          <a:gradFill rotWithShape="1">
            <a:gsLst>
              <a:gs pos="0">
                <a:srgbClr val="3A7CCB"/>
              </a:gs>
              <a:gs pos="20000">
                <a:srgbClr val="3C7BC7"/>
              </a:gs>
              <a:gs pos="100000">
                <a:srgbClr val="2C5D98"/>
              </a:gs>
            </a:gsLst>
            <a:lin ang="5400000"/>
          </a:gradFill>
          <a:ln w="38100">
            <a:solidFill>
              <a:srgbClr val="4A7EBB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/>
            <a:endParaRPr lang="en-US">
              <a:latin typeface="Calibri" charset="0"/>
            </a:endParaRPr>
          </a:p>
        </p:txBody>
      </p:sp>
      <p:sp>
        <p:nvSpPr>
          <p:cNvPr id="13" name="TextBox 83"/>
          <p:cNvSpPr txBox="1">
            <a:spLocks noChangeArrowheads="1"/>
          </p:cNvSpPr>
          <p:nvPr/>
        </p:nvSpPr>
        <p:spPr bwMode="auto">
          <a:xfrm>
            <a:off x="14260" y="190226"/>
            <a:ext cx="9028434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37931725" indent="-37474525" eaLnBrk="0" hangingPunct="0">
              <a:defRPr sz="2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eaLnBrk="0" hangingPunct="0">
              <a:defRPr sz="2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eaLnBrk="0" hangingPunct="0">
              <a:defRPr sz="2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eaLnBrk="0" hangingPunct="0">
              <a:defRPr sz="2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457200" eaLnBrk="0" fontAlgn="base" hangingPunct="0">
              <a:spcBef>
                <a:spcPct val="2000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914400" eaLnBrk="0" fontAlgn="base" hangingPunct="0">
              <a:spcBef>
                <a:spcPct val="2000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2000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2000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>
              <a:buFontTx/>
              <a:buNone/>
            </a:pPr>
            <a:r>
              <a:rPr lang="en-US" sz="3600" b="1" dirty="0" smtClean="0">
                <a:solidFill>
                  <a:schemeClr val="tx2"/>
                </a:solidFill>
                <a:latin typeface="Verdana" charset="0"/>
              </a:rPr>
              <a:t>The network grows autonomously</a:t>
            </a:r>
            <a:endParaRPr lang="en-US" sz="3600" b="1" dirty="0">
              <a:solidFill>
                <a:schemeClr val="tx2"/>
              </a:solidFill>
              <a:latin typeface="Verdana" charset="0"/>
            </a:endParaRPr>
          </a:p>
        </p:txBody>
      </p:sp>
      <p:sp>
        <p:nvSpPr>
          <p:cNvPr id="19" name="Bent Arrow 74"/>
          <p:cNvSpPr>
            <a:spLocks noChangeArrowheads="1"/>
          </p:cNvSpPr>
          <p:nvPr/>
        </p:nvSpPr>
        <p:spPr bwMode="auto">
          <a:xfrm flipV="1">
            <a:off x="2293104" y="1675311"/>
            <a:ext cx="1413669" cy="509587"/>
          </a:xfrm>
          <a:custGeom>
            <a:avLst/>
            <a:gdLst>
              <a:gd name="T0" fmla="*/ 2278023 w 2678073"/>
              <a:gd name="T1" fmla="*/ 0 h 1600200"/>
              <a:gd name="T2" fmla="*/ 2278023 w 2678073"/>
              <a:gd name="T3" fmla="*/ 550693 h 1600200"/>
              <a:gd name="T4" fmla="*/ 137009 w 2678073"/>
              <a:gd name="T5" fmla="*/ 1600200 h 1600200"/>
              <a:gd name="T6" fmla="*/ 2678073 w 2678073"/>
              <a:gd name="T7" fmla="*/ 275346 h 1600200"/>
              <a:gd name="T8" fmla="*/ 3 60000 65536"/>
              <a:gd name="T9" fmla="*/ 1 60000 65536"/>
              <a:gd name="T10" fmla="*/ 1 60000 65536"/>
              <a:gd name="T11" fmla="*/ 0 60000 65536"/>
              <a:gd name="T12" fmla="*/ 0 w 2678073"/>
              <a:gd name="T13" fmla="*/ 0 h 1600200"/>
              <a:gd name="T14" fmla="*/ 2678073 w 2678073"/>
              <a:gd name="T15" fmla="*/ 1600200 h 16002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678073" h="1600200">
                <a:moveTo>
                  <a:pt x="0" y="1600200"/>
                </a:moveTo>
                <a:lnTo>
                  <a:pt x="0" y="838425"/>
                </a:lnTo>
                <a:cubicBezTo>
                  <a:pt x="0" y="451777"/>
                  <a:pt x="313440" y="138337"/>
                  <a:pt x="700087" y="138337"/>
                </a:cubicBezTo>
                <a:lnTo>
                  <a:pt x="2278023" y="138337"/>
                </a:lnTo>
                <a:lnTo>
                  <a:pt x="2278023" y="0"/>
                </a:lnTo>
                <a:lnTo>
                  <a:pt x="2678073" y="275346"/>
                </a:lnTo>
                <a:lnTo>
                  <a:pt x="2278023" y="550693"/>
                </a:lnTo>
                <a:lnTo>
                  <a:pt x="2278023" y="412356"/>
                </a:lnTo>
                <a:lnTo>
                  <a:pt x="700088" y="412356"/>
                </a:lnTo>
                <a:lnTo>
                  <a:pt x="700087" y="412356"/>
                </a:lnTo>
                <a:cubicBezTo>
                  <a:pt x="464776" y="412356"/>
                  <a:pt x="274019" y="603113"/>
                  <a:pt x="274019" y="838424"/>
                </a:cubicBezTo>
                <a:lnTo>
                  <a:pt x="274018" y="1600200"/>
                </a:lnTo>
                <a:close/>
              </a:path>
            </a:pathLst>
          </a:custGeom>
          <a:gradFill rotWithShape="1">
            <a:gsLst>
              <a:gs pos="0">
                <a:srgbClr val="3A7CCB"/>
              </a:gs>
              <a:gs pos="20000">
                <a:srgbClr val="3C7BC7"/>
              </a:gs>
              <a:gs pos="100000">
                <a:srgbClr val="2C5D98"/>
              </a:gs>
            </a:gsLst>
            <a:lin ang="5400000"/>
          </a:gradFill>
          <a:ln w="38100">
            <a:solidFill>
              <a:srgbClr val="4A7EBB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/>
            <a:endParaRPr lang="en-US">
              <a:latin typeface="Calibri" charset="0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7430" y="2737554"/>
            <a:ext cx="851347" cy="96299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9938" y="2726594"/>
            <a:ext cx="851347" cy="96299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4" name="Bent Arrow 77"/>
          <p:cNvSpPr>
            <a:spLocks noChangeArrowheads="1"/>
          </p:cNvSpPr>
          <p:nvPr/>
        </p:nvSpPr>
        <p:spPr bwMode="auto">
          <a:xfrm rot="16200000">
            <a:off x="3190309" y="3409161"/>
            <a:ext cx="691814" cy="576064"/>
          </a:xfrm>
          <a:custGeom>
            <a:avLst/>
            <a:gdLst>
              <a:gd name="T0" fmla="*/ 701648 w 1068608"/>
              <a:gd name="T1" fmla="*/ 0 h 2814306"/>
              <a:gd name="T2" fmla="*/ 701648 w 1068608"/>
              <a:gd name="T3" fmla="*/ 684379 h 2814306"/>
              <a:gd name="T4" fmla="*/ 172591 w 1068608"/>
              <a:gd name="T5" fmla="*/ 2814306 h 2814306"/>
              <a:gd name="T6" fmla="*/ 1068608 w 1068608"/>
              <a:gd name="T7" fmla="*/ 342190 h 2814306"/>
              <a:gd name="T8" fmla="*/ 3 60000 65536"/>
              <a:gd name="T9" fmla="*/ 1 60000 65536"/>
              <a:gd name="T10" fmla="*/ 1 60000 65536"/>
              <a:gd name="T11" fmla="*/ 0 60000 65536"/>
              <a:gd name="T12" fmla="*/ 0 w 1068608"/>
              <a:gd name="T13" fmla="*/ 0 h 2814306"/>
              <a:gd name="T14" fmla="*/ 1068608 w 1068608"/>
              <a:gd name="T15" fmla="*/ 2814306 h 281430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68608" h="2814306">
                <a:moveTo>
                  <a:pt x="0" y="2814306"/>
                </a:moveTo>
                <a:lnTo>
                  <a:pt x="0" y="668575"/>
                </a:lnTo>
                <a:cubicBezTo>
                  <a:pt x="0" y="392998"/>
                  <a:pt x="223399" y="169599"/>
                  <a:pt x="498975" y="169599"/>
                </a:cubicBezTo>
                <a:lnTo>
                  <a:pt x="701648" y="169599"/>
                </a:lnTo>
                <a:lnTo>
                  <a:pt x="701648" y="0"/>
                </a:lnTo>
                <a:lnTo>
                  <a:pt x="1068608" y="342190"/>
                </a:lnTo>
                <a:lnTo>
                  <a:pt x="701648" y="684379"/>
                </a:lnTo>
                <a:lnTo>
                  <a:pt x="701648" y="514781"/>
                </a:lnTo>
                <a:lnTo>
                  <a:pt x="498976" y="514781"/>
                </a:lnTo>
                <a:lnTo>
                  <a:pt x="498975" y="514781"/>
                </a:lnTo>
                <a:cubicBezTo>
                  <a:pt x="414037" y="514781"/>
                  <a:pt x="345182" y="583636"/>
                  <a:pt x="345182" y="668574"/>
                </a:cubicBezTo>
                <a:lnTo>
                  <a:pt x="345182" y="2814306"/>
                </a:lnTo>
                <a:close/>
              </a:path>
            </a:pathLst>
          </a:custGeom>
          <a:gradFill rotWithShape="1">
            <a:gsLst>
              <a:gs pos="0">
                <a:srgbClr val="3A7CCB"/>
              </a:gs>
              <a:gs pos="20000">
                <a:srgbClr val="3C7BC7"/>
              </a:gs>
              <a:gs pos="100000">
                <a:srgbClr val="2C5D98"/>
              </a:gs>
            </a:gsLst>
            <a:lin ang="5400000"/>
          </a:gradFill>
          <a:ln w="38100">
            <a:solidFill>
              <a:srgbClr val="4A7EBB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/>
            <a:endParaRPr lang="en-US">
              <a:latin typeface="Calibri" charset="0"/>
            </a:endParaRPr>
          </a:p>
        </p:txBody>
      </p:sp>
      <p:sp>
        <p:nvSpPr>
          <p:cNvPr id="26" name="Bent Arrow 74"/>
          <p:cNvSpPr>
            <a:spLocks noChangeArrowheads="1"/>
          </p:cNvSpPr>
          <p:nvPr/>
        </p:nvSpPr>
        <p:spPr bwMode="auto">
          <a:xfrm flipH="1" flipV="1">
            <a:off x="4671712" y="3508702"/>
            <a:ext cx="1512168" cy="476934"/>
          </a:xfrm>
          <a:custGeom>
            <a:avLst/>
            <a:gdLst>
              <a:gd name="T0" fmla="*/ 2278023 w 2678073"/>
              <a:gd name="T1" fmla="*/ 0 h 1600200"/>
              <a:gd name="T2" fmla="*/ 2278023 w 2678073"/>
              <a:gd name="T3" fmla="*/ 550693 h 1600200"/>
              <a:gd name="T4" fmla="*/ 137009 w 2678073"/>
              <a:gd name="T5" fmla="*/ 1600200 h 1600200"/>
              <a:gd name="T6" fmla="*/ 2678073 w 2678073"/>
              <a:gd name="T7" fmla="*/ 275346 h 1600200"/>
              <a:gd name="T8" fmla="*/ 3 60000 65536"/>
              <a:gd name="T9" fmla="*/ 1 60000 65536"/>
              <a:gd name="T10" fmla="*/ 1 60000 65536"/>
              <a:gd name="T11" fmla="*/ 0 60000 65536"/>
              <a:gd name="T12" fmla="*/ 0 w 2678073"/>
              <a:gd name="T13" fmla="*/ 0 h 1600200"/>
              <a:gd name="T14" fmla="*/ 2678073 w 2678073"/>
              <a:gd name="T15" fmla="*/ 1600200 h 16002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678073" h="1600200">
                <a:moveTo>
                  <a:pt x="0" y="1600200"/>
                </a:moveTo>
                <a:lnTo>
                  <a:pt x="0" y="838425"/>
                </a:lnTo>
                <a:cubicBezTo>
                  <a:pt x="0" y="451777"/>
                  <a:pt x="313440" y="138337"/>
                  <a:pt x="700087" y="138337"/>
                </a:cubicBezTo>
                <a:lnTo>
                  <a:pt x="2278023" y="138337"/>
                </a:lnTo>
                <a:lnTo>
                  <a:pt x="2278023" y="0"/>
                </a:lnTo>
                <a:lnTo>
                  <a:pt x="2678073" y="275346"/>
                </a:lnTo>
                <a:lnTo>
                  <a:pt x="2278023" y="550693"/>
                </a:lnTo>
                <a:lnTo>
                  <a:pt x="2278023" y="412356"/>
                </a:lnTo>
                <a:lnTo>
                  <a:pt x="700088" y="412356"/>
                </a:lnTo>
                <a:lnTo>
                  <a:pt x="700087" y="412356"/>
                </a:lnTo>
                <a:cubicBezTo>
                  <a:pt x="464776" y="412356"/>
                  <a:pt x="274019" y="603113"/>
                  <a:pt x="274019" y="838424"/>
                </a:cubicBezTo>
                <a:lnTo>
                  <a:pt x="274018" y="1600200"/>
                </a:lnTo>
                <a:close/>
              </a:path>
            </a:pathLst>
          </a:custGeom>
          <a:gradFill rotWithShape="1">
            <a:gsLst>
              <a:gs pos="0">
                <a:srgbClr val="3A7CCB"/>
              </a:gs>
              <a:gs pos="20000">
                <a:srgbClr val="3C7BC7"/>
              </a:gs>
              <a:gs pos="100000">
                <a:srgbClr val="2C5D98"/>
              </a:gs>
            </a:gsLst>
            <a:lin ang="5400000"/>
          </a:gradFill>
          <a:ln w="38100">
            <a:solidFill>
              <a:srgbClr val="4A7EBB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/>
            <a:endParaRPr lang="en-US">
              <a:latin typeface="Calibri" charset="0"/>
            </a:endParaRPr>
          </a:p>
        </p:txBody>
      </p:sp>
      <p:sp>
        <p:nvSpPr>
          <p:cNvPr id="28" name="Bent Arrow 74"/>
          <p:cNvSpPr>
            <a:spLocks noChangeArrowheads="1"/>
          </p:cNvSpPr>
          <p:nvPr/>
        </p:nvSpPr>
        <p:spPr bwMode="auto">
          <a:xfrm flipH="1">
            <a:off x="4844390" y="3903680"/>
            <a:ext cx="1339490" cy="714549"/>
          </a:xfrm>
          <a:custGeom>
            <a:avLst/>
            <a:gdLst>
              <a:gd name="T0" fmla="*/ 2278023 w 2678073"/>
              <a:gd name="T1" fmla="*/ 0 h 1600200"/>
              <a:gd name="T2" fmla="*/ 2278023 w 2678073"/>
              <a:gd name="T3" fmla="*/ 550693 h 1600200"/>
              <a:gd name="T4" fmla="*/ 137009 w 2678073"/>
              <a:gd name="T5" fmla="*/ 1600200 h 1600200"/>
              <a:gd name="T6" fmla="*/ 2678073 w 2678073"/>
              <a:gd name="T7" fmla="*/ 275346 h 1600200"/>
              <a:gd name="T8" fmla="*/ 3 60000 65536"/>
              <a:gd name="T9" fmla="*/ 1 60000 65536"/>
              <a:gd name="T10" fmla="*/ 1 60000 65536"/>
              <a:gd name="T11" fmla="*/ 0 60000 65536"/>
              <a:gd name="T12" fmla="*/ 0 w 2678073"/>
              <a:gd name="T13" fmla="*/ 0 h 1600200"/>
              <a:gd name="T14" fmla="*/ 2678073 w 2678073"/>
              <a:gd name="T15" fmla="*/ 1600200 h 16002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678073" h="1600200">
                <a:moveTo>
                  <a:pt x="0" y="1600200"/>
                </a:moveTo>
                <a:lnTo>
                  <a:pt x="0" y="838425"/>
                </a:lnTo>
                <a:cubicBezTo>
                  <a:pt x="0" y="451777"/>
                  <a:pt x="313440" y="138337"/>
                  <a:pt x="700087" y="138337"/>
                </a:cubicBezTo>
                <a:lnTo>
                  <a:pt x="2278023" y="138337"/>
                </a:lnTo>
                <a:lnTo>
                  <a:pt x="2278023" y="0"/>
                </a:lnTo>
                <a:lnTo>
                  <a:pt x="2678073" y="275346"/>
                </a:lnTo>
                <a:lnTo>
                  <a:pt x="2278023" y="550693"/>
                </a:lnTo>
                <a:lnTo>
                  <a:pt x="2278023" y="412356"/>
                </a:lnTo>
                <a:lnTo>
                  <a:pt x="700088" y="412356"/>
                </a:lnTo>
                <a:lnTo>
                  <a:pt x="700087" y="412356"/>
                </a:lnTo>
                <a:cubicBezTo>
                  <a:pt x="464776" y="412356"/>
                  <a:pt x="274019" y="603113"/>
                  <a:pt x="274019" y="838424"/>
                </a:cubicBezTo>
                <a:lnTo>
                  <a:pt x="274018" y="1600200"/>
                </a:lnTo>
                <a:close/>
              </a:path>
            </a:pathLst>
          </a:custGeom>
          <a:gradFill rotWithShape="1">
            <a:gsLst>
              <a:gs pos="0">
                <a:srgbClr val="3A7CCB"/>
              </a:gs>
              <a:gs pos="20000">
                <a:srgbClr val="3C7BC7"/>
              </a:gs>
              <a:gs pos="100000">
                <a:srgbClr val="2C5D98"/>
              </a:gs>
            </a:gsLst>
            <a:lin ang="5400000"/>
          </a:gradFill>
          <a:ln w="38100">
            <a:solidFill>
              <a:srgbClr val="4A7EBB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/>
            <a:endParaRPr lang="en-US">
              <a:latin typeface="Calibri" charset="0"/>
            </a:endParaRPr>
          </a:p>
        </p:txBody>
      </p:sp>
      <p:sp>
        <p:nvSpPr>
          <p:cNvPr id="30" name="Bent Arrow 75"/>
          <p:cNvSpPr>
            <a:spLocks noChangeArrowheads="1"/>
          </p:cNvSpPr>
          <p:nvPr/>
        </p:nvSpPr>
        <p:spPr bwMode="auto">
          <a:xfrm rot="5400000" flipH="1">
            <a:off x="5436268" y="917903"/>
            <a:ext cx="648072" cy="1831828"/>
          </a:xfrm>
          <a:custGeom>
            <a:avLst/>
            <a:gdLst>
              <a:gd name="T0" fmla="*/ 1270471 w 1934924"/>
              <a:gd name="T1" fmla="*/ 0 h 3038862"/>
              <a:gd name="T2" fmla="*/ 1270471 w 1934924"/>
              <a:gd name="T3" fmla="*/ 825322 h 3038862"/>
              <a:gd name="T4" fmla="*/ 220523 w 1934924"/>
              <a:gd name="T5" fmla="*/ 3038862 h 3038862"/>
              <a:gd name="T6" fmla="*/ 1934924 w 1934924"/>
              <a:gd name="T7" fmla="*/ 412661 h 3038862"/>
              <a:gd name="T8" fmla="*/ 3 60000 65536"/>
              <a:gd name="T9" fmla="*/ 1 60000 65536"/>
              <a:gd name="T10" fmla="*/ 1 60000 65536"/>
              <a:gd name="T11" fmla="*/ 0 60000 65536"/>
              <a:gd name="T12" fmla="*/ 0 w 1934924"/>
              <a:gd name="T13" fmla="*/ 0 h 3038862"/>
              <a:gd name="T14" fmla="*/ 1934924 w 1934924"/>
              <a:gd name="T15" fmla="*/ 3038862 h 303886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934924" h="3038862">
                <a:moveTo>
                  <a:pt x="0" y="3038862"/>
                </a:moveTo>
                <a:lnTo>
                  <a:pt x="0" y="962470"/>
                </a:lnTo>
                <a:cubicBezTo>
                  <a:pt x="0" y="537027"/>
                  <a:pt x="344889" y="192138"/>
                  <a:pt x="770331" y="192138"/>
                </a:cubicBezTo>
                <a:lnTo>
                  <a:pt x="1270471" y="192138"/>
                </a:lnTo>
                <a:lnTo>
                  <a:pt x="1270471" y="0"/>
                </a:lnTo>
                <a:lnTo>
                  <a:pt x="1934924" y="412661"/>
                </a:lnTo>
                <a:lnTo>
                  <a:pt x="1270471" y="825322"/>
                </a:lnTo>
                <a:lnTo>
                  <a:pt x="1270471" y="633185"/>
                </a:lnTo>
                <a:lnTo>
                  <a:pt x="770332" y="633185"/>
                </a:lnTo>
                <a:lnTo>
                  <a:pt x="770331" y="633185"/>
                </a:lnTo>
                <a:cubicBezTo>
                  <a:pt x="588472" y="633185"/>
                  <a:pt x="441047" y="780610"/>
                  <a:pt x="441047" y="962469"/>
                </a:cubicBezTo>
                <a:lnTo>
                  <a:pt x="441047" y="3038862"/>
                </a:lnTo>
                <a:close/>
              </a:path>
            </a:pathLst>
          </a:custGeom>
          <a:gradFill rotWithShape="1">
            <a:gsLst>
              <a:gs pos="0">
                <a:srgbClr val="3A7CCB"/>
              </a:gs>
              <a:gs pos="20000">
                <a:srgbClr val="3C7BC7"/>
              </a:gs>
              <a:gs pos="100000">
                <a:srgbClr val="2C5D98"/>
              </a:gs>
            </a:gsLst>
            <a:lin ang="5400000"/>
          </a:gradFill>
          <a:ln w="38100">
            <a:solidFill>
              <a:srgbClr val="4A7EBB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/>
            <a:endParaRPr lang="en-US">
              <a:latin typeface="Calibri" charset="0"/>
            </a:endParaRPr>
          </a:p>
        </p:txBody>
      </p:sp>
      <p:sp>
        <p:nvSpPr>
          <p:cNvPr id="31" name="Bent Arrow 77"/>
          <p:cNvSpPr>
            <a:spLocks noChangeArrowheads="1"/>
          </p:cNvSpPr>
          <p:nvPr/>
        </p:nvSpPr>
        <p:spPr bwMode="auto">
          <a:xfrm rot="16200000" flipH="1">
            <a:off x="2607361" y="3554861"/>
            <a:ext cx="576248" cy="1552726"/>
          </a:xfrm>
          <a:custGeom>
            <a:avLst/>
            <a:gdLst>
              <a:gd name="T0" fmla="*/ 701648 w 1068608"/>
              <a:gd name="T1" fmla="*/ 0 h 2814306"/>
              <a:gd name="T2" fmla="*/ 701648 w 1068608"/>
              <a:gd name="T3" fmla="*/ 684379 h 2814306"/>
              <a:gd name="T4" fmla="*/ 172591 w 1068608"/>
              <a:gd name="T5" fmla="*/ 2814306 h 2814306"/>
              <a:gd name="T6" fmla="*/ 1068608 w 1068608"/>
              <a:gd name="T7" fmla="*/ 342190 h 2814306"/>
              <a:gd name="T8" fmla="*/ 3 60000 65536"/>
              <a:gd name="T9" fmla="*/ 1 60000 65536"/>
              <a:gd name="T10" fmla="*/ 1 60000 65536"/>
              <a:gd name="T11" fmla="*/ 0 60000 65536"/>
              <a:gd name="T12" fmla="*/ 0 w 1068608"/>
              <a:gd name="T13" fmla="*/ 0 h 2814306"/>
              <a:gd name="T14" fmla="*/ 1068608 w 1068608"/>
              <a:gd name="T15" fmla="*/ 2814306 h 281430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68608" h="2814306">
                <a:moveTo>
                  <a:pt x="0" y="2814306"/>
                </a:moveTo>
                <a:lnTo>
                  <a:pt x="0" y="668575"/>
                </a:lnTo>
                <a:cubicBezTo>
                  <a:pt x="0" y="392998"/>
                  <a:pt x="223399" y="169599"/>
                  <a:pt x="498975" y="169599"/>
                </a:cubicBezTo>
                <a:lnTo>
                  <a:pt x="701648" y="169599"/>
                </a:lnTo>
                <a:lnTo>
                  <a:pt x="701648" y="0"/>
                </a:lnTo>
                <a:lnTo>
                  <a:pt x="1068608" y="342190"/>
                </a:lnTo>
                <a:lnTo>
                  <a:pt x="701648" y="684379"/>
                </a:lnTo>
                <a:lnTo>
                  <a:pt x="701648" y="514781"/>
                </a:lnTo>
                <a:lnTo>
                  <a:pt x="498976" y="514781"/>
                </a:lnTo>
                <a:lnTo>
                  <a:pt x="498975" y="514781"/>
                </a:lnTo>
                <a:cubicBezTo>
                  <a:pt x="414037" y="514781"/>
                  <a:pt x="345182" y="583636"/>
                  <a:pt x="345182" y="668574"/>
                </a:cubicBezTo>
                <a:lnTo>
                  <a:pt x="345182" y="2814306"/>
                </a:lnTo>
                <a:close/>
              </a:path>
            </a:pathLst>
          </a:custGeom>
          <a:gradFill rotWithShape="1">
            <a:gsLst>
              <a:gs pos="0">
                <a:srgbClr val="3A7CCB"/>
              </a:gs>
              <a:gs pos="20000">
                <a:srgbClr val="3C7BC7"/>
              </a:gs>
              <a:gs pos="100000">
                <a:srgbClr val="2C5D98"/>
              </a:gs>
            </a:gsLst>
            <a:lin ang="5400000"/>
          </a:gradFill>
          <a:ln w="38100">
            <a:solidFill>
              <a:srgbClr val="4A7EBB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/>
            <a:endParaRPr lang="en-US">
              <a:latin typeface="Calibri" charset="0"/>
            </a:endParaRPr>
          </a:p>
        </p:txBody>
      </p:sp>
      <p:sp>
        <p:nvSpPr>
          <p:cNvPr id="32" name="Bent Arrow 74"/>
          <p:cNvSpPr>
            <a:spLocks noChangeArrowheads="1"/>
          </p:cNvSpPr>
          <p:nvPr/>
        </p:nvSpPr>
        <p:spPr bwMode="auto">
          <a:xfrm flipV="1">
            <a:off x="6071860" y="3508702"/>
            <a:ext cx="1208716" cy="476934"/>
          </a:xfrm>
          <a:custGeom>
            <a:avLst/>
            <a:gdLst>
              <a:gd name="T0" fmla="*/ 2278023 w 2678073"/>
              <a:gd name="T1" fmla="*/ 0 h 1600200"/>
              <a:gd name="T2" fmla="*/ 2278023 w 2678073"/>
              <a:gd name="T3" fmla="*/ 550693 h 1600200"/>
              <a:gd name="T4" fmla="*/ 137009 w 2678073"/>
              <a:gd name="T5" fmla="*/ 1600200 h 1600200"/>
              <a:gd name="T6" fmla="*/ 2678073 w 2678073"/>
              <a:gd name="T7" fmla="*/ 275346 h 1600200"/>
              <a:gd name="T8" fmla="*/ 3 60000 65536"/>
              <a:gd name="T9" fmla="*/ 1 60000 65536"/>
              <a:gd name="T10" fmla="*/ 1 60000 65536"/>
              <a:gd name="T11" fmla="*/ 0 60000 65536"/>
              <a:gd name="T12" fmla="*/ 0 w 2678073"/>
              <a:gd name="T13" fmla="*/ 0 h 1600200"/>
              <a:gd name="T14" fmla="*/ 2678073 w 2678073"/>
              <a:gd name="T15" fmla="*/ 1600200 h 16002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678073" h="1600200">
                <a:moveTo>
                  <a:pt x="0" y="1600200"/>
                </a:moveTo>
                <a:lnTo>
                  <a:pt x="0" y="838425"/>
                </a:lnTo>
                <a:cubicBezTo>
                  <a:pt x="0" y="451777"/>
                  <a:pt x="313440" y="138337"/>
                  <a:pt x="700087" y="138337"/>
                </a:cubicBezTo>
                <a:lnTo>
                  <a:pt x="2278023" y="138337"/>
                </a:lnTo>
                <a:lnTo>
                  <a:pt x="2278023" y="0"/>
                </a:lnTo>
                <a:lnTo>
                  <a:pt x="2678073" y="275346"/>
                </a:lnTo>
                <a:lnTo>
                  <a:pt x="2278023" y="550693"/>
                </a:lnTo>
                <a:lnTo>
                  <a:pt x="2278023" y="412356"/>
                </a:lnTo>
                <a:lnTo>
                  <a:pt x="700088" y="412356"/>
                </a:lnTo>
                <a:lnTo>
                  <a:pt x="700087" y="412356"/>
                </a:lnTo>
                <a:cubicBezTo>
                  <a:pt x="464776" y="412356"/>
                  <a:pt x="274019" y="603113"/>
                  <a:pt x="274019" y="838424"/>
                </a:cubicBezTo>
                <a:lnTo>
                  <a:pt x="274018" y="1600200"/>
                </a:lnTo>
                <a:close/>
              </a:path>
            </a:pathLst>
          </a:custGeom>
          <a:gradFill rotWithShape="1">
            <a:gsLst>
              <a:gs pos="0">
                <a:srgbClr val="3A7CCB"/>
              </a:gs>
              <a:gs pos="20000">
                <a:srgbClr val="3C7BC7"/>
              </a:gs>
              <a:gs pos="100000">
                <a:srgbClr val="2C5D98"/>
              </a:gs>
            </a:gsLst>
            <a:lin ang="5400000"/>
          </a:gradFill>
          <a:ln w="38100">
            <a:solidFill>
              <a:srgbClr val="4A7EBB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/>
            <a:endParaRPr lang="en-US">
              <a:latin typeface="Calibri" charset="0"/>
            </a:endParaRPr>
          </a:p>
        </p:txBody>
      </p:sp>
      <p:pic>
        <p:nvPicPr>
          <p:cNvPr id="33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3934" y="4653862"/>
            <a:ext cx="851347" cy="96299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4" name="Picture 63" descr="servers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5929" y="3587854"/>
            <a:ext cx="685800" cy="6731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Bent Arrow 74"/>
          <p:cNvSpPr>
            <a:spLocks noChangeArrowheads="1"/>
          </p:cNvSpPr>
          <p:nvPr/>
        </p:nvSpPr>
        <p:spPr bwMode="auto">
          <a:xfrm flipV="1">
            <a:off x="7210642" y="4115016"/>
            <a:ext cx="1413669" cy="509587"/>
          </a:xfrm>
          <a:custGeom>
            <a:avLst/>
            <a:gdLst>
              <a:gd name="T0" fmla="*/ 2278023 w 2678073"/>
              <a:gd name="T1" fmla="*/ 0 h 1600200"/>
              <a:gd name="T2" fmla="*/ 2278023 w 2678073"/>
              <a:gd name="T3" fmla="*/ 550693 h 1600200"/>
              <a:gd name="T4" fmla="*/ 137009 w 2678073"/>
              <a:gd name="T5" fmla="*/ 1600200 h 1600200"/>
              <a:gd name="T6" fmla="*/ 2678073 w 2678073"/>
              <a:gd name="T7" fmla="*/ 275346 h 1600200"/>
              <a:gd name="T8" fmla="*/ 3 60000 65536"/>
              <a:gd name="T9" fmla="*/ 1 60000 65536"/>
              <a:gd name="T10" fmla="*/ 1 60000 65536"/>
              <a:gd name="T11" fmla="*/ 0 60000 65536"/>
              <a:gd name="T12" fmla="*/ 0 w 2678073"/>
              <a:gd name="T13" fmla="*/ 0 h 1600200"/>
              <a:gd name="T14" fmla="*/ 2678073 w 2678073"/>
              <a:gd name="T15" fmla="*/ 1600200 h 16002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678073" h="1600200">
                <a:moveTo>
                  <a:pt x="0" y="1600200"/>
                </a:moveTo>
                <a:lnTo>
                  <a:pt x="0" y="838425"/>
                </a:lnTo>
                <a:cubicBezTo>
                  <a:pt x="0" y="451777"/>
                  <a:pt x="313440" y="138337"/>
                  <a:pt x="700087" y="138337"/>
                </a:cubicBezTo>
                <a:lnTo>
                  <a:pt x="2278023" y="138337"/>
                </a:lnTo>
                <a:lnTo>
                  <a:pt x="2278023" y="0"/>
                </a:lnTo>
                <a:lnTo>
                  <a:pt x="2678073" y="275346"/>
                </a:lnTo>
                <a:lnTo>
                  <a:pt x="2278023" y="550693"/>
                </a:lnTo>
                <a:lnTo>
                  <a:pt x="2278023" y="412356"/>
                </a:lnTo>
                <a:lnTo>
                  <a:pt x="700088" y="412356"/>
                </a:lnTo>
                <a:lnTo>
                  <a:pt x="700087" y="412356"/>
                </a:lnTo>
                <a:cubicBezTo>
                  <a:pt x="464776" y="412356"/>
                  <a:pt x="274019" y="603113"/>
                  <a:pt x="274019" y="838424"/>
                </a:cubicBezTo>
                <a:lnTo>
                  <a:pt x="274018" y="1600200"/>
                </a:lnTo>
                <a:close/>
              </a:path>
            </a:pathLst>
          </a:custGeom>
          <a:gradFill rotWithShape="1">
            <a:gsLst>
              <a:gs pos="0">
                <a:srgbClr val="3A7CCB"/>
              </a:gs>
              <a:gs pos="20000">
                <a:srgbClr val="3C7BC7"/>
              </a:gs>
              <a:gs pos="100000">
                <a:srgbClr val="2C5D98"/>
              </a:gs>
            </a:gsLst>
            <a:lin ang="5400000"/>
          </a:gradFill>
          <a:ln w="38100">
            <a:solidFill>
              <a:srgbClr val="4A7EBB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/>
            <a:endParaRPr lang="en-US">
              <a:latin typeface="Calibri" charset="0"/>
            </a:endParaRPr>
          </a:p>
        </p:txBody>
      </p:sp>
      <p:sp>
        <p:nvSpPr>
          <p:cNvPr id="36" name="Bent Arrow 74"/>
          <p:cNvSpPr>
            <a:spLocks noChangeArrowheads="1"/>
          </p:cNvSpPr>
          <p:nvPr/>
        </p:nvSpPr>
        <p:spPr bwMode="auto">
          <a:xfrm>
            <a:off x="7571844" y="2899874"/>
            <a:ext cx="1413669" cy="616438"/>
          </a:xfrm>
          <a:custGeom>
            <a:avLst/>
            <a:gdLst>
              <a:gd name="T0" fmla="*/ 2278023 w 2678073"/>
              <a:gd name="T1" fmla="*/ 0 h 1600200"/>
              <a:gd name="T2" fmla="*/ 2278023 w 2678073"/>
              <a:gd name="T3" fmla="*/ 550693 h 1600200"/>
              <a:gd name="T4" fmla="*/ 137009 w 2678073"/>
              <a:gd name="T5" fmla="*/ 1600200 h 1600200"/>
              <a:gd name="T6" fmla="*/ 2678073 w 2678073"/>
              <a:gd name="T7" fmla="*/ 275346 h 1600200"/>
              <a:gd name="T8" fmla="*/ 3 60000 65536"/>
              <a:gd name="T9" fmla="*/ 1 60000 65536"/>
              <a:gd name="T10" fmla="*/ 1 60000 65536"/>
              <a:gd name="T11" fmla="*/ 0 60000 65536"/>
              <a:gd name="T12" fmla="*/ 0 w 2678073"/>
              <a:gd name="T13" fmla="*/ 0 h 1600200"/>
              <a:gd name="T14" fmla="*/ 2678073 w 2678073"/>
              <a:gd name="T15" fmla="*/ 1600200 h 16002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678073" h="1600200">
                <a:moveTo>
                  <a:pt x="0" y="1600200"/>
                </a:moveTo>
                <a:lnTo>
                  <a:pt x="0" y="838425"/>
                </a:lnTo>
                <a:cubicBezTo>
                  <a:pt x="0" y="451777"/>
                  <a:pt x="313440" y="138337"/>
                  <a:pt x="700087" y="138337"/>
                </a:cubicBezTo>
                <a:lnTo>
                  <a:pt x="2278023" y="138337"/>
                </a:lnTo>
                <a:lnTo>
                  <a:pt x="2278023" y="0"/>
                </a:lnTo>
                <a:lnTo>
                  <a:pt x="2678073" y="275346"/>
                </a:lnTo>
                <a:lnTo>
                  <a:pt x="2278023" y="550693"/>
                </a:lnTo>
                <a:lnTo>
                  <a:pt x="2278023" y="412356"/>
                </a:lnTo>
                <a:lnTo>
                  <a:pt x="700088" y="412356"/>
                </a:lnTo>
                <a:lnTo>
                  <a:pt x="700087" y="412356"/>
                </a:lnTo>
                <a:cubicBezTo>
                  <a:pt x="464776" y="412356"/>
                  <a:pt x="274019" y="603113"/>
                  <a:pt x="274019" y="838424"/>
                </a:cubicBezTo>
                <a:lnTo>
                  <a:pt x="274018" y="1600200"/>
                </a:lnTo>
                <a:close/>
              </a:path>
            </a:pathLst>
          </a:custGeom>
          <a:gradFill rotWithShape="1">
            <a:gsLst>
              <a:gs pos="0">
                <a:srgbClr val="3A7CCB"/>
              </a:gs>
              <a:gs pos="20000">
                <a:srgbClr val="3C7BC7"/>
              </a:gs>
              <a:gs pos="100000">
                <a:srgbClr val="2C5D98"/>
              </a:gs>
            </a:gsLst>
            <a:lin ang="5400000"/>
          </a:gradFill>
          <a:ln w="38100">
            <a:solidFill>
              <a:srgbClr val="4A7EBB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/>
            <a:endParaRPr lang="en-US">
              <a:latin typeface="Calibri" charset="0"/>
            </a:endParaRPr>
          </a:p>
        </p:txBody>
      </p:sp>
      <p:pic>
        <p:nvPicPr>
          <p:cNvPr id="37" name="Picture 62" descr="docxFile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7134" y="4655514"/>
            <a:ext cx="750888" cy="8318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Bent Arrow 74"/>
          <p:cNvSpPr>
            <a:spLocks noChangeArrowheads="1"/>
          </p:cNvSpPr>
          <p:nvPr/>
        </p:nvSpPr>
        <p:spPr bwMode="auto">
          <a:xfrm flipV="1">
            <a:off x="2190384" y="5561801"/>
            <a:ext cx="1413669" cy="509587"/>
          </a:xfrm>
          <a:custGeom>
            <a:avLst/>
            <a:gdLst>
              <a:gd name="T0" fmla="*/ 2278023 w 2678073"/>
              <a:gd name="T1" fmla="*/ 0 h 1600200"/>
              <a:gd name="T2" fmla="*/ 2278023 w 2678073"/>
              <a:gd name="T3" fmla="*/ 550693 h 1600200"/>
              <a:gd name="T4" fmla="*/ 137009 w 2678073"/>
              <a:gd name="T5" fmla="*/ 1600200 h 1600200"/>
              <a:gd name="T6" fmla="*/ 2678073 w 2678073"/>
              <a:gd name="T7" fmla="*/ 275346 h 1600200"/>
              <a:gd name="T8" fmla="*/ 3 60000 65536"/>
              <a:gd name="T9" fmla="*/ 1 60000 65536"/>
              <a:gd name="T10" fmla="*/ 1 60000 65536"/>
              <a:gd name="T11" fmla="*/ 0 60000 65536"/>
              <a:gd name="T12" fmla="*/ 0 w 2678073"/>
              <a:gd name="T13" fmla="*/ 0 h 1600200"/>
              <a:gd name="T14" fmla="*/ 2678073 w 2678073"/>
              <a:gd name="T15" fmla="*/ 1600200 h 16002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678073" h="1600200">
                <a:moveTo>
                  <a:pt x="0" y="1600200"/>
                </a:moveTo>
                <a:lnTo>
                  <a:pt x="0" y="838425"/>
                </a:lnTo>
                <a:cubicBezTo>
                  <a:pt x="0" y="451777"/>
                  <a:pt x="313440" y="138337"/>
                  <a:pt x="700087" y="138337"/>
                </a:cubicBezTo>
                <a:lnTo>
                  <a:pt x="2278023" y="138337"/>
                </a:lnTo>
                <a:lnTo>
                  <a:pt x="2278023" y="0"/>
                </a:lnTo>
                <a:lnTo>
                  <a:pt x="2678073" y="275346"/>
                </a:lnTo>
                <a:lnTo>
                  <a:pt x="2278023" y="550693"/>
                </a:lnTo>
                <a:lnTo>
                  <a:pt x="2278023" y="412356"/>
                </a:lnTo>
                <a:lnTo>
                  <a:pt x="700088" y="412356"/>
                </a:lnTo>
                <a:lnTo>
                  <a:pt x="700087" y="412356"/>
                </a:lnTo>
                <a:cubicBezTo>
                  <a:pt x="464776" y="412356"/>
                  <a:pt x="274019" y="603113"/>
                  <a:pt x="274019" y="838424"/>
                </a:cubicBezTo>
                <a:lnTo>
                  <a:pt x="274018" y="1600200"/>
                </a:lnTo>
                <a:close/>
              </a:path>
            </a:pathLst>
          </a:custGeom>
          <a:gradFill rotWithShape="1">
            <a:gsLst>
              <a:gs pos="0">
                <a:srgbClr val="3A7CCB"/>
              </a:gs>
              <a:gs pos="20000">
                <a:srgbClr val="3C7BC7"/>
              </a:gs>
              <a:gs pos="100000">
                <a:srgbClr val="2C5D98"/>
              </a:gs>
            </a:gsLst>
            <a:lin ang="5400000"/>
          </a:gradFill>
          <a:ln w="38100">
            <a:solidFill>
              <a:srgbClr val="4A7EBB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/>
            <a:endParaRPr lang="en-US">
              <a:latin typeface="Calibri" charset="0"/>
            </a:endParaRPr>
          </a:p>
        </p:txBody>
      </p:sp>
      <p:sp>
        <p:nvSpPr>
          <p:cNvPr id="39" name="Bent Arrow 74"/>
          <p:cNvSpPr>
            <a:spLocks noChangeArrowheads="1"/>
          </p:cNvSpPr>
          <p:nvPr/>
        </p:nvSpPr>
        <p:spPr bwMode="auto">
          <a:xfrm flipH="1" flipV="1">
            <a:off x="1168425" y="5561801"/>
            <a:ext cx="1124679" cy="509587"/>
          </a:xfrm>
          <a:custGeom>
            <a:avLst/>
            <a:gdLst>
              <a:gd name="T0" fmla="*/ 2278023 w 2678073"/>
              <a:gd name="T1" fmla="*/ 0 h 1600200"/>
              <a:gd name="T2" fmla="*/ 2278023 w 2678073"/>
              <a:gd name="T3" fmla="*/ 550693 h 1600200"/>
              <a:gd name="T4" fmla="*/ 137009 w 2678073"/>
              <a:gd name="T5" fmla="*/ 1600200 h 1600200"/>
              <a:gd name="T6" fmla="*/ 2678073 w 2678073"/>
              <a:gd name="T7" fmla="*/ 275346 h 1600200"/>
              <a:gd name="T8" fmla="*/ 3 60000 65536"/>
              <a:gd name="T9" fmla="*/ 1 60000 65536"/>
              <a:gd name="T10" fmla="*/ 1 60000 65536"/>
              <a:gd name="T11" fmla="*/ 0 60000 65536"/>
              <a:gd name="T12" fmla="*/ 0 w 2678073"/>
              <a:gd name="T13" fmla="*/ 0 h 1600200"/>
              <a:gd name="T14" fmla="*/ 2678073 w 2678073"/>
              <a:gd name="T15" fmla="*/ 1600200 h 16002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678073" h="1600200">
                <a:moveTo>
                  <a:pt x="0" y="1600200"/>
                </a:moveTo>
                <a:lnTo>
                  <a:pt x="0" y="838425"/>
                </a:lnTo>
                <a:cubicBezTo>
                  <a:pt x="0" y="451777"/>
                  <a:pt x="313440" y="138337"/>
                  <a:pt x="700087" y="138337"/>
                </a:cubicBezTo>
                <a:lnTo>
                  <a:pt x="2278023" y="138337"/>
                </a:lnTo>
                <a:lnTo>
                  <a:pt x="2278023" y="0"/>
                </a:lnTo>
                <a:lnTo>
                  <a:pt x="2678073" y="275346"/>
                </a:lnTo>
                <a:lnTo>
                  <a:pt x="2278023" y="550693"/>
                </a:lnTo>
                <a:lnTo>
                  <a:pt x="2278023" y="412356"/>
                </a:lnTo>
                <a:lnTo>
                  <a:pt x="700088" y="412356"/>
                </a:lnTo>
                <a:lnTo>
                  <a:pt x="700087" y="412356"/>
                </a:lnTo>
                <a:cubicBezTo>
                  <a:pt x="464776" y="412356"/>
                  <a:pt x="274019" y="603113"/>
                  <a:pt x="274019" y="838424"/>
                </a:cubicBezTo>
                <a:lnTo>
                  <a:pt x="274018" y="1600200"/>
                </a:lnTo>
                <a:close/>
              </a:path>
            </a:pathLst>
          </a:custGeom>
          <a:gradFill rotWithShape="1">
            <a:gsLst>
              <a:gs pos="0">
                <a:srgbClr val="3A7CCB"/>
              </a:gs>
              <a:gs pos="20000">
                <a:srgbClr val="3C7BC7"/>
              </a:gs>
              <a:gs pos="100000">
                <a:srgbClr val="2C5D98"/>
              </a:gs>
            </a:gsLst>
            <a:lin ang="5400000"/>
          </a:gradFill>
          <a:ln w="38100">
            <a:solidFill>
              <a:srgbClr val="4A7EBB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/>
            <a:endParaRPr lang="en-US">
              <a:latin typeface="Calibri" charset="0"/>
            </a:endParaRPr>
          </a:p>
        </p:txBody>
      </p:sp>
      <p:sp>
        <p:nvSpPr>
          <p:cNvPr id="40" name="Bent Arrow 74"/>
          <p:cNvSpPr>
            <a:spLocks noChangeArrowheads="1"/>
          </p:cNvSpPr>
          <p:nvPr/>
        </p:nvSpPr>
        <p:spPr bwMode="auto">
          <a:xfrm flipV="1">
            <a:off x="6051888" y="5616861"/>
            <a:ext cx="1413669" cy="509587"/>
          </a:xfrm>
          <a:custGeom>
            <a:avLst/>
            <a:gdLst>
              <a:gd name="T0" fmla="*/ 2278023 w 2678073"/>
              <a:gd name="T1" fmla="*/ 0 h 1600200"/>
              <a:gd name="T2" fmla="*/ 2278023 w 2678073"/>
              <a:gd name="T3" fmla="*/ 550693 h 1600200"/>
              <a:gd name="T4" fmla="*/ 137009 w 2678073"/>
              <a:gd name="T5" fmla="*/ 1600200 h 1600200"/>
              <a:gd name="T6" fmla="*/ 2678073 w 2678073"/>
              <a:gd name="T7" fmla="*/ 275346 h 1600200"/>
              <a:gd name="T8" fmla="*/ 3 60000 65536"/>
              <a:gd name="T9" fmla="*/ 1 60000 65536"/>
              <a:gd name="T10" fmla="*/ 1 60000 65536"/>
              <a:gd name="T11" fmla="*/ 0 60000 65536"/>
              <a:gd name="T12" fmla="*/ 0 w 2678073"/>
              <a:gd name="T13" fmla="*/ 0 h 1600200"/>
              <a:gd name="T14" fmla="*/ 2678073 w 2678073"/>
              <a:gd name="T15" fmla="*/ 1600200 h 16002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678073" h="1600200">
                <a:moveTo>
                  <a:pt x="0" y="1600200"/>
                </a:moveTo>
                <a:lnTo>
                  <a:pt x="0" y="838425"/>
                </a:lnTo>
                <a:cubicBezTo>
                  <a:pt x="0" y="451777"/>
                  <a:pt x="313440" y="138337"/>
                  <a:pt x="700087" y="138337"/>
                </a:cubicBezTo>
                <a:lnTo>
                  <a:pt x="2278023" y="138337"/>
                </a:lnTo>
                <a:lnTo>
                  <a:pt x="2278023" y="0"/>
                </a:lnTo>
                <a:lnTo>
                  <a:pt x="2678073" y="275346"/>
                </a:lnTo>
                <a:lnTo>
                  <a:pt x="2278023" y="550693"/>
                </a:lnTo>
                <a:lnTo>
                  <a:pt x="2278023" y="412356"/>
                </a:lnTo>
                <a:lnTo>
                  <a:pt x="700088" y="412356"/>
                </a:lnTo>
                <a:lnTo>
                  <a:pt x="700087" y="412356"/>
                </a:lnTo>
                <a:cubicBezTo>
                  <a:pt x="464776" y="412356"/>
                  <a:pt x="274019" y="603113"/>
                  <a:pt x="274019" y="838424"/>
                </a:cubicBezTo>
                <a:lnTo>
                  <a:pt x="274018" y="1600200"/>
                </a:lnTo>
                <a:close/>
              </a:path>
            </a:pathLst>
          </a:custGeom>
          <a:gradFill rotWithShape="1">
            <a:gsLst>
              <a:gs pos="0">
                <a:srgbClr val="3A7CCB"/>
              </a:gs>
              <a:gs pos="20000">
                <a:srgbClr val="3C7BC7"/>
              </a:gs>
              <a:gs pos="100000">
                <a:srgbClr val="2C5D98"/>
              </a:gs>
            </a:gsLst>
            <a:lin ang="5400000"/>
          </a:gradFill>
          <a:ln w="38100">
            <a:solidFill>
              <a:srgbClr val="4A7EBB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/>
            <a:endParaRPr lang="en-US">
              <a:latin typeface="Calibri" charset="0"/>
            </a:endParaRPr>
          </a:p>
        </p:txBody>
      </p:sp>
      <p:pic>
        <p:nvPicPr>
          <p:cNvPr id="41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0031" y="5768811"/>
            <a:ext cx="851347" cy="96299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423895" y="4792485"/>
            <a:ext cx="28135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 smtClean="0"/>
              <a:t>Machine-machine</a:t>
            </a:r>
            <a:endParaRPr lang="en-GB" sz="2800" dirty="0"/>
          </a:p>
        </p:txBody>
      </p:sp>
      <p:sp>
        <p:nvSpPr>
          <p:cNvPr id="43" name="TextBox 42"/>
          <p:cNvSpPr txBox="1"/>
          <p:nvPr/>
        </p:nvSpPr>
        <p:spPr>
          <a:xfrm>
            <a:off x="764569" y="6184709"/>
            <a:ext cx="25907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 smtClean="0"/>
              <a:t>Machine-human</a:t>
            </a:r>
            <a:endParaRPr lang="en-GB" sz="2800" dirty="0"/>
          </a:p>
        </p:txBody>
      </p:sp>
      <p:sp>
        <p:nvSpPr>
          <p:cNvPr id="44" name="TextBox 43"/>
          <p:cNvSpPr txBox="1"/>
          <p:nvPr/>
        </p:nvSpPr>
        <p:spPr>
          <a:xfrm>
            <a:off x="111573" y="1983942"/>
            <a:ext cx="26052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 smtClean="0"/>
              <a:t>Human-machine</a:t>
            </a:r>
            <a:endParaRPr lang="en-GB" sz="2800" dirty="0"/>
          </a:p>
        </p:txBody>
      </p:sp>
      <p:sp>
        <p:nvSpPr>
          <p:cNvPr id="45" name="TextBox 44"/>
          <p:cNvSpPr txBox="1"/>
          <p:nvPr/>
        </p:nvSpPr>
        <p:spPr>
          <a:xfrm>
            <a:off x="3248183" y="4536434"/>
            <a:ext cx="23823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 smtClean="0"/>
              <a:t>Human-human</a:t>
            </a:r>
            <a:endParaRPr lang="en-GB" sz="2800" dirty="0"/>
          </a:p>
        </p:txBody>
      </p:sp>
      <p:sp>
        <p:nvSpPr>
          <p:cNvPr id="46" name="Bent Arrow 74"/>
          <p:cNvSpPr>
            <a:spLocks noChangeArrowheads="1"/>
          </p:cNvSpPr>
          <p:nvPr/>
        </p:nvSpPr>
        <p:spPr bwMode="auto">
          <a:xfrm>
            <a:off x="4280506" y="5071439"/>
            <a:ext cx="1413669" cy="616438"/>
          </a:xfrm>
          <a:custGeom>
            <a:avLst/>
            <a:gdLst>
              <a:gd name="T0" fmla="*/ 2278023 w 2678073"/>
              <a:gd name="T1" fmla="*/ 0 h 1600200"/>
              <a:gd name="T2" fmla="*/ 2278023 w 2678073"/>
              <a:gd name="T3" fmla="*/ 550693 h 1600200"/>
              <a:gd name="T4" fmla="*/ 137009 w 2678073"/>
              <a:gd name="T5" fmla="*/ 1600200 h 1600200"/>
              <a:gd name="T6" fmla="*/ 2678073 w 2678073"/>
              <a:gd name="T7" fmla="*/ 275346 h 1600200"/>
              <a:gd name="T8" fmla="*/ 3 60000 65536"/>
              <a:gd name="T9" fmla="*/ 1 60000 65536"/>
              <a:gd name="T10" fmla="*/ 1 60000 65536"/>
              <a:gd name="T11" fmla="*/ 0 60000 65536"/>
              <a:gd name="T12" fmla="*/ 0 w 2678073"/>
              <a:gd name="T13" fmla="*/ 0 h 1600200"/>
              <a:gd name="T14" fmla="*/ 2678073 w 2678073"/>
              <a:gd name="T15" fmla="*/ 1600200 h 16002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678073" h="1600200">
                <a:moveTo>
                  <a:pt x="0" y="1600200"/>
                </a:moveTo>
                <a:lnTo>
                  <a:pt x="0" y="838425"/>
                </a:lnTo>
                <a:cubicBezTo>
                  <a:pt x="0" y="451777"/>
                  <a:pt x="313440" y="138337"/>
                  <a:pt x="700087" y="138337"/>
                </a:cubicBezTo>
                <a:lnTo>
                  <a:pt x="2278023" y="138337"/>
                </a:lnTo>
                <a:lnTo>
                  <a:pt x="2278023" y="0"/>
                </a:lnTo>
                <a:lnTo>
                  <a:pt x="2678073" y="275346"/>
                </a:lnTo>
                <a:lnTo>
                  <a:pt x="2278023" y="550693"/>
                </a:lnTo>
                <a:lnTo>
                  <a:pt x="2278023" y="412356"/>
                </a:lnTo>
                <a:lnTo>
                  <a:pt x="700088" y="412356"/>
                </a:lnTo>
                <a:lnTo>
                  <a:pt x="700087" y="412356"/>
                </a:lnTo>
                <a:cubicBezTo>
                  <a:pt x="464776" y="412356"/>
                  <a:pt x="274019" y="603113"/>
                  <a:pt x="274019" y="838424"/>
                </a:cubicBezTo>
                <a:lnTo>
                  <a:pt x="274018" y="1600200"/>
                </a:lnTo>
                <a:close/>
              </a:path>
            </a:pathLst>
          </a:custGeom>
          <a:gradFill rotWithShape="1">
            <a:gsLst>
              <a:gs pos="0">
                <a:srgbClr val="3A7CCB"/>
              </a:gs>
              <a:gs pos="20000">
                <a:srgbClr val="3C7BC7"/>
              </a:gs>
              <a:gs pos="100000">
                <a:srgbClr val="2C5D98"/>
              </a:gs>
            </a:gsLst>
            <a:lin ang="5400000"/>
          </a:gradFill>
          <a:ln w="38100">
            <a:solidFill>
              <a:srgbClr val="4A7EBB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/>
            <a:endParaRPr lang="en-US">
              <a:latin typeface="Calibri" charset="0"/>
            </a:endParaRPr>
          </a:p>
        </p:txBody>
      </p:sp>
      <p:sp>
        <p:nvSpPr>
          <p:cNvPr id="47" name="U-Turn Arrow 76"/>
          <p:cNvSpPr>
            <a:spLocks noChangeArrowheads="1"/>
          </p:cNvSpPr>
          <p:nvPr/>
        </p:nvSpPr>
        <p:spPr bwMode="auto">
          <a:xfrm rot="5400000" flipH="1">
            <a:off x="4269362" y="2598501"/>
            <a:ext cx="1212096" cy="789062"/>
          </a:xfrm>
          <a:custGeom>
            <a:avLst/>
            <a:gdLst>
              <a:gd name="T0" fmla="*/ 3183348 w 3780073"/>
              <a:gd name="T1" fmla="*/ 1244028 h 1790999"/>
              <a:gd name="T2" fmla="*/ 3481710 w 3780073"/>
              <a:gd name="T3" fmla="*/ 1537017 h 1790999"/>
              <a:gd name="T4" fmla="*/ 3780073 w 3780073"/>
              <a:gd name="T5" fmla="*/ 1244028 h 1790999"/>
              <a:gd name="T6" fmla="*/ 1808568 w 3780073"/>
              <a:gd name="T7" fmla="*/ 0 h 1790999"/>
              <a:gd name="T8" fmla="*/ 135426 w 3780073"/>
              <a:gd name="T9" fmla="*/ 1790999 h 1790999"/>
              <a:gd name="T10" fmla="*/ 1 60000 65536"/>
              <a:gd name="T11" fmla="*/ 1 60000 65536"/>
              <a:gd name="T12" fmla="*/ 0 60000 65536"/>
              <a:gd name="T13" fmla="*/ 3 60000 65536"/>
              <a:gd name="T14" fmla="*/ 1 60000 65536"/>
              <a:gd name="T15" fmla="*/ 0 w 3780073"/>
              <a:gd name="T16" fmla="*/ 0 h 1790999"/>
              <a:gd name="T17" fmla="*/ 3780073 w 3780073"/>
              <a:gd name="T18" fmla="*/ 1790999 h 179099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780073" h="1790999">
                <a:moveTo>
                  <a:pt x="0" y="1790999"/>
                </a:moveTo>
                <a:lnTo>
                  <a:pt x="0" y="783562"/>
                </a:lnTo>
                <a:cubicBezTo>
                  <a:pt x="0" y="350812"/>
                  <a:pt x="350812" y="0"/>
                  <a:pt x="783561" y="0"/>
                </a:cubicBezTo>
                <a:lnTo>
                  <a:pt x="2833575" y="0"/>
                </a:lnTo>
                <a:lnTo>
                  <a:pt x="2833574" y="0"/>
                </a:lnTo>
                <a:cubicBezTo>
                  <a:pt x="3266324" y="0"/>
                  <a:pt x="3617137" y="350812"/>
                  <a:pt x="3617137" y="783562"/>
                </a:cubicBezTo>
                <a:lnTo>
                  <a:pt x="3617137" y="1244028"/>
                </a:lnTo>
                <a:lnTo>
                  <a:pt x="3780073" y="1244028"/>
                </a:lnTo>
                <a:lnTo>
                  <a:pt x="3481710" y="1537017"/>
                </a:lnTo>
                <a:lnTo>
                  <a:pt x="3183348" y="1244028"/>
                </a:lnTo>
                <a:lnTo>
                  <a:pt x="3346284" y="1244028"/>
                </a:lnTo>
                <a:lnTo>
                  <a:pt x="3346284" y="783562"/>
                </a:lnTo>
                <a:cubicBezTo>
                  <a:pt x="3346284" y="500400"/>
                  <a:pt x="3116736" y="270853"/>
                  <a:pt x="2833575" y="270853"/>
                </a:cubicBezTo>
                <a:lnTo>
                  <a:pt x="783562" y="270853"/>
                </a:lnTo>
                <a:lnTo>
                  <a:pt x="783561" y="270853"/>
                </a:lnTo>
                <a:cubicBezTo>
                  <a:pt x="500400" y="270853"/>
                  <a:pt x="270853" y="500400"/>
                  <a:pt x="270853" y="783561"/>
                </a:cubicBezTo>
                <a:lnTo>
                  <a:pt x="270853" y="1790999"/>
                </a:lnTo>
                <a:close/>
              </a:path>
            </a:pathLst>
          </a:custGeom>
          <a:gradFill rotWithShape="1">
            <a:gsLst>
              <a:gs pos="0">
                <a:srgbClr val="3A7CCB"/>
              </a:gs>
              <a:gs pos="20000">
                <a:srgbClr val="3C7BC7"/>
              </a:gs>
              <a:gs pos="100000">
                <a:srgbClr val="2C5D98"/>
              </a:gs>
            </a:gsLst>
            <a:lin ang="5400000"/>
          </a:gradFill>
          <a:ln w="38100">
            <a:solidFill>
              <a:srgbClr val="4A7EBB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/>
            <a:endParaRPr lang="en-US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5406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Humans and machines use different languages</a:t>
            </a:r>
            <a:endParaRPr lang="en-GB" dirty="0"/>
          </a:p>
        </p:txBody>
      </p:sp>
      <p:pic>
        <p:nvPicPr>
          <p:cNvPr id="1026" name="Picture 2" descr="C:\Users\pm286\Documents\standalone\resources\semweb\semantic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484784"/>
            <a:ext cx="8071106" cy="4777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683568" y="1484784"/>
            <a:ext cx="8071106" cy="108012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/>
        </p:nvSpPr>
        <p:spPr>
          <a:xfrm>
            <a:off x="683568" y="260648"/>
            <a:ext cx="1944216" cy="54006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/>
        </p:nvSpPr>
        <p:spPr>
          <a:xfrm>
            <a:off x="3491880" y="293868"/>
            <a:ext cx="2088232" cy="540060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683568" y="2572826"/>
            <a:ext cx="8035334" cy="3689027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4681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06090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How a machine reads a chemical thesis</a:t>
            </a:r>
            <a:endParaRPr lang="en-GB" dirty="0"/>
          </a:p>
        </p:txBody>
      </p:sp>
      <p:pic>
        <p:nvPicPr>
          <p:cNvPr id="4227" name="Picture 13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223" y="1124744"/>
            <a:ext cx="7696200" cy="480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5" name="Title 1"/>
          <p:cNvSpPr txBox="1">
            <a:spLocks/>
          </p:cNvSpPr>
          <p:nvPr/>
        </p:nvSpPr>
        <p:spPr>
          <a:xfrm>
            <a:off x="609600" y="5925344"/>
            <a:ext cx="8229600" cy="7060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/>
              <a:t>nodes are compounds; arrows are reactions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10980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Themes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Collaboration with COD/IBT</a:t>
            </a:r>
          </a:p>
          <a:p>
            <a:r>
              <a:rPr lang="en-GB" dirty="0" smtClean="0"/>
              <a:t>The </a:t>
            </a:r>
            <a:r>
              <a:rPr lang="en-GB" dirty="0"/>
              <a:t>Semantic Web</a:t>
            </a:r>
            <a:r>
              <a:rPr lang="en-GB" dirty="0" smtClean="0"/>
              <a:t>.</a:t>
            </a:r>
          </a:p>
          <a:p>
            <a:r>
              <a:rPr lang="en-GB" dirty="0" smtClean="0"/>
              <a:t>The power and need for </a:t>
            </a:r>
            <a:r>
              <a:rPr lang="en-GB" b="1" dirty="0" smtClean="0"/>
              <a:t>Open</a:t>
            </a:r>
            <a:endParaRPr lang="en-GB" b="1" dirty="0"/>
          </a:p>
          <a:p>
            <a:r>
              <a:rPr lang="en-GB" dirty="0" err="1" smtClean="0"/>
              <a:t>Multidisciplinarity</a:t>
            </a:r>
            <a:endParaRPr lang="en-GB" dirty="0" smtClean="0"/>
          </a:p>
          <a:p>
            <a:r>
              <a:rPr lang="en-GB" dirty="0" smtClean="0"/>
              <a:t>“Artificial Intelligence / Google for Science”</a:t>
            </a:r>
          </a:p>
          <a:p>
            <a:endParaRPr lang="en-GB" dirty="0"/>
          </a:p>
          <a:p>
            <a:r>
              <a:rPr lang="en-GB" i="1" dirty="0" smtClean="0"/>
              <a:t>Open, volunteer-based communities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3061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83934" y="2887997"/>
            <a:ext cx="3143556" cy="3466335"/>
          </a:xfrm>
        </p:spPr>
        <p:txBody>
          <a:bodyPr>
            <a:normAutofit/>
          </a:bodyPr>
          <a:lstStyle/>
          <a:p>
            <a:r>
              <a:rPr lang="en-GB" sz="2800" dirty="0" smtClean="0"/>
              <a:t>But we can now turn PDFs into Science</a:t>
            </a:r>
            <a:endParaRPr lang="en-GB" sz="2800" dirty="0"/>
          </a:p>
        </p:txBody>
      </p:sp>
      <p:pic>
        <p:nvPicPr>
          <p:cNvPr id="14338" name="Picture 2" descr="http://upload.wikimedia.org/wikipedia/commons/thumb/2/2c/McD-Big-Mac.jpg/220px-McD-Big-Mac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412776"/>
            <a:ext cx="2095500" cy="1809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 descr="File:Cow female black white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1292163"/>
            <a:ext cx="3072623" cy="2050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7504" y="28952"/>
            <a:ext cx="8788896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/>
              <a:t>We can’t turn a hamburger into a cow</a:t>
            </a:r>
            <a:endParaRPr lang="en-GB" dirty="0"/>
          </a:p>
        </p:txBody>
      </p:sp>
      <p:pic>
        <p:nvPicPr>
          <p:cNvPr id="1434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722" y="4077072"/>
            <a:ext cx="2781192" cy="25467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6732240" y="4073281"/>
            <a:ext cx="1562100" cy="2634208"/>
            <a:chOff x="3754985" y="3068960"/>
            <a:chExt cx="1562100" cy="2634208"/>
          </a:xfrm>
        </p:grpSpPr>
        <p:pic>
          <p:nvPicPr>
            <p:cNvPr id="9" name="Picture 4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54985" y="4941168"/>
              <a:ext cx="1562100" cy="76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" name="Picture 5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50235" y="3068960"/>
              <a:ext cx="1466850" cy="15525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" name="Right Arrow 3"/>
          <p:cNvSpPr/>
          <p:nvPr/>
        </p:nvSpPr>
        <p:spPr>
          <a:xfrm>
            <a:off x="3779912" y="5625856"/>
            <a:ext cx="2448272" cy="319633"/>
          </a:xfrm>
          <a:prstGeom prst="right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0030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1143000"/>
          </a:xfrm>
        </p:spPr>
        <p:txBody>
          <a:bodyPr/>
          <a:lstStyle/>
          <a:p>
            <a:r>
              <a:rPr lang="en-GB" dirty="0" smtClean="0"/>
              <a:t>Chemical Computer Vision</a:t>
            </a:r>
            <a:endParaRPr lang="en-GB" dirty="0"/>
          </a:p>
        </p:txBody>
      </p:sp>
      <p:pic>
        <p:nvPicPr>
          <p:cNvPr id="10242" name="Picture 2" descr="C:\Users\pm286\workspace\imageanalysis\src\test\resources\org\xmlcml\image\processing\IMG_20131119_18011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7" y="1052736"/>
            <a:ext cx="5431631" cy="4056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603960" y="5373216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/>
              <a:t>Raw Mobile photo; problems:</a:t>
            </a:r>
          </a:p>
          <a:p>
            <a:r>
              <a:rPr lang="en-GB" dirty="0" smtClean="0"/>
              <a:t>Shadows, contrast, noise, skew, clipping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141412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Binarization</a:t>
            </a:r>
            <a:r>
              <a:rPr lang="en-GB" dirty="0" smtClean="0"/>
              <a:t> (pixels = 0,1)</a:t>
            </a:r>
            <a:endParaRPr lang="en-GB" dirty="0"/>
          </a:p>
        </p:txBody>
      </p:sp>
      <p:pic>
        <p:nvPicPr>
          <p:cNvPr id="12290" name="Picture 2" descr="C:\Users\pm286\workspace\imageanalysis\src\test\resources\org\xmlcml\image\lines\IMG_20131119a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819084"/>
            <a:ext cx="3240360" cy="2090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1" name="Picture 3" descr="C:\Users\pm286\workspace\imageanalysis\src\test\resources\org\xmlcml\image\lines\molecule20131119Binary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1819084"/>
            <a:ext cx="3265041" cy="2106283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4142936"/>
            <a:ext cx="2736304" cy="2596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135639" y="5301208"/>
            <a:ext cx="504056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/>
              <a:t>Irregular edges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514635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Hough transform for lines</a:t>
            </a:r>
            <a:endParaRPr lang="en-GB" dirty="0"/>
          </a:p>
        </p:txBody>
      </p:sp>
      <p:pic>
        <p:nvPicPr>
          <p:cNvPr id="15362" name="Picture 2" descr="C:\Users\pm286\workspace\imageanalysis\src\test\resources\org\xmlcml\image\processing\maltoryzineBinaryHoug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1252270"/>
            <a:ext cx="6336704" cy="4353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576703" y="5582602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600" i="1" dirty="0" smtClean="0"/>
              <a:t>Finds orientation and position (not extent)</a:t>
            </a:r>
            <a:endParaRPr lang="en-GB" sz="3600" i="1" dirty="0"/>
          </a:p>
        </p:txBody>
      </p:sp>
    </p:spTree>
    <p:extLst>
      <p:ext uri="{BB962C8B-B14F-4D97-AF65-F5344CB8AC3E}">
        <p14:creationId xmlns:p14="http://schemas.microsoft.com/office/powerpoint/2010/main" val="24004831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Canny edge detection</a:t>
            </a:r>
            <a:endParaRPr lang="en-GB" dirty="0"/>
          </a:p>
        </p:txBody>
      </p:sp>
      <p:pic>
        <p:nvPicPr>
          <p:cNvPr id="14338" name="Picture 2" descr="C:\Users\pm286\workspace\imageanalysis\src\test\resources\org\xmlcml\image\lines\moleculeBinaryCanny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3717032"/>
            <a:ext cx="4456506" cy="2874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7" y="1641732"/>
            <a:ext cx="2596877" cy="32611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 descr="C:\Users\pm286\workspace\imageanalysis\src\test\resources\org\xmlcml\image\lines\molecule20131119Binary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48" y="1191129"/>
            <a:ext cx="3265041" cy="2106283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44552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Thinning: thick lines to 1-pixel</a:t>
            </a:r>
            <a:endParaRPr lang="en-GB" dirty="0"/>
          </a:p>
        </p:txBody>
      </p:sp>
      <p:pic>
        <p:nvPicPr>
          <p:cNvPr id="13314" name="Picture 2" descr="C:\Users\pm286\workspace\imageanalysis\src\test\resources\org\xmlcml\image\lines\maltoryzineBinary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527" y="1412776"/>
            <a:ext cx="4332350" cy="2976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5" name="Picture 3" descr="C:\Users\pm286\workspace\imageanalysis\src\test\resources\org\xmlcml\image\lines\thinnedMaltoryzin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5814" y="1711862"/>
            <a:ext cx="4258186" cy="2925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4381471"/>
            <a:ext cx="1438275" cy="99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192" y="4432136"/>
            <a:ext cx="952500" cy="666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692783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579296" cy="1143000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Chemical Optical Character Recognition</a:t>
            </a:r>
            <a:endParaRPr lang="en-GB" dirty="0"/>
          </a:p>
        </p:txBody>
      </p:sp>
      <p:pic>
        <p:nvPicPr>
          <p:cNvPr id="16386" name="Picture 2" descr="C:\Users\pm286\workspace\imageanalysis\src\test\resources\org\xmlcml\image\text\dithiobicycl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331038"/>
            <a:ext cx="3672408" cy="4182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354360" y="5229200"/>
            <a:ext cx="8579296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i="1" dirty="0" smtClean="0"/>
              <a:t>Small alphabet, clean typefaces, clear boundaries make this relatively tractable. Problems are “I” “O” etc.</a:t>
            </a:r>
            <a:endParaRPr lang="en-GB" sz="3200" i="1" dirty="0"/>
          </a:p>
        </p:txBody>
      </p:sp>
    </p:spTree>
    <p:extLst>
      <p:ext uri="{BB962C8B-B14F-4D97-AF65-F5344CB8AC3E}">
        <p14:creationId xmlns:p14="http://schemas.microsoft.com/office/powerpoint/2010/main" val="9654495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48647"/>
            <a:ext cx="7776864" cy="648072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1691680" y="5877272"/>
            <a:ext cx="6840760" cy="43204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3635896" y="6297319"/>
            <a:ext cx="2376264" cy="432048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6056033" y="6309320"/>
            <a:ext cx="460183" cy="432048"/>
          </a:xfrm>
          <a:prstGeom prst="rect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/>
        </p:nvSpPr>
        <p:spPr>
          <a:xfrm>
            <a:off x="724102" y="1772816"/>
            <a:ext cx="463522" cy="2952328"/>
          </a:xfrm>
          <a:prstGeom prst="rect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1187624" y="248646"/>
            <a:ext cx="504056" cy="447649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1675696" y="5669948"/>
            <a:ext cx="6840760" cy="216024"/>
          </a:xfrm>
          <a:prstGeom prst="rect">
            <a:avLst/>
          </a:prstGeom>
          <a:noFill/>
          <a:ln w="28575"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Box 13"/>
          <p:cNvSpPr txBox="1"/>
          <p:nvPr/>
        </p:nvSpPr>
        <p:spPr>
          <a:xfrm>
            <a:off x="111817" y="4725144"/>
            <a:ext cx="10982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i="1" dirty="0" smtClean="0">
                <a:solidFill>
                  <a:srgbClr val="00B050"/>
                </a:solidFill>
              </a:rPr>
              <a:t>UNITS</a:t>
            </a:r>
            <a:endParaRPr lang="en-GB" sz="2800" b="1" i="1" dirty="0">
              <a:solidFill>
                <a:srgbClr val="00B05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88420" y="5354052"/>
            <a:ext cx="10139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i="1" dirty="0" smtClean="0">
                <a:solidFill>
                  <a:srgbClr val="FF00FF"/>
                </a:solidFill>
              </a:rPr>
              <a:t>TICKS</a:t>
            </a:r>
            <a:endParaRPr lang="en-GB" sz="2800" b="1" i="1" dirty="0">
              <a:solidFill>
                <a:srgbClr val="FF00FF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610105" y="6251733"/>
            <a:ext cx="17491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i="1" dirty="0" smtClean="0">
                <a:solidFill>
                  <a:srgbClr val="0070C0"/>
                </a:solidFill>
              </a:rPr>
              <a:t>QUANTITY</a:t>
            </a:r>
            <a:endParaRPr lang="en-GB" sz="2800" b="1" i="1" dirty="0">
              <a:solidFill>
                <a:srgbClr val="0070C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50457" y="5831686"/>
            <a:ext cx="10903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i="1" dirty="0" smtClean="0">
                <a:solidFill>
                  <a:srgbClr val="FF0000"/>
                </a:solidFill>
              </a:rPr>
              <a:t>SCALE</a:t>
            </a:r>
            <a:endParaRPr lang="en-GB" sz="2800" b="1" i="1" dirty="0">
              <a:solidFill>
                <a:srgbClr val="FF0000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788296" y="692696"/>
            <a:ext cx="4456112" cy="864096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TextBox 19"/>
          <p:cNvSpPr txBox="1"/>
          <p:nvPr/>
        </p:nvSpPr>
        <p:spPr>
          <a:xfrm>
            <a:off x="6559093" y="1556792"/>
            <a:ext cx="1130118" cy="52322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none" rtlCol="0">
            <a:spAutoFit/>
          </a:bodyPr>
          <a:lstStyle/>
          <a:p>
            <a:r>
              <a:rPr lang="en-GB" sz="2800" b="1" i="1" dirty="0" smtClean="0">
                <a:solidFill>
                  <a:srgbClr val="FFC000"/>
                </a:solidFill>
              </a:rPr>
              <a:t>TITLES</a:t>
            </a:r>
            <a:endParaRPr lang="en-GB" sz="2800" b="1" i="1" dirty="0">
              <a:solidFill>
                <a:srgbClr val="FFC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393869" y="3140968"/>
            <a:ext cx="20844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5400" dirty="0" smtClean="0">
                <a:solidFill>
                  <a:srgbClr val="00B0F0"/>
                </a:solidFill>
              </a:rPr>
              <a:t>DATA!!</a:t>
            </a:r>
            <a:endParaRPr lang="en-GB" sz="5400" dirty="0">
              <a:solidFill>
                <a:srgbClr val="00B0F0"/>
              </a:solidFill>
            </a:endParaRPr>
          </a:p>
        </p:txBody>
      </p:sp>
      <p:cxnSp>
        <p:nvCxnSpPr>
          <p:cNvPr id="23" name="Straight Arrow Connector 22"/>
          <p:cNvCxnSpPr/>
          <p:nvPr/>
        </p:nvCxnSpPr>
        <p:spPr>
          <a:xfrm flipV="1">
            <a:off x="3923928" y="2564904"/>
            <a:ext cx="0" cy="684076"/>
          </a:xfrm>
          <a:prstGeom prst="straightConnector1">
            <a:avLst/>
          </a:prstGeom>
          <a:ln w="5715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4832412" y="3933056"/>
            <a:ext cx="0" cy="792088"/>
          </a:xfrm>
          <a:prstGeom prst="straightConnector1">
            <a:avLst/>
          </a:prstGeom>
          <a:ln w="5715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5568656" y="3933056"/>
            <a:ext cx="20840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 smtClean="0">
                <a:solidFill>
                  <a:srgbClr val="0070C0"/>
                </a:solidFill>
              </a:rPr>
              <a:t>2000+ points</a:t>
            </a:r>
            <a:endParaRPr lang="en-GB" sz="28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536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6365844" y="218728"/>
            <a:ext cx="1562100" cy="2634208"/>
            <a:chOff x="3754985" y="3068960"/>
            <a:chExt cx="1562100" cy="2634208"/>
          </a:xfrm>
        </p:grpSpPr>
        <p:pic>
          <p:nvPicPr>
            <p:cNvPr id="12292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54985" y="4941168"/>
              <a:ext cx="1562100" cy="76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293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50235" y="3068960"/>
              <a:ext cx="1466850" cy="15525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" name="TextBox 2"/>
          <p:cNvSpPr txBox="1"/>
          <p:nvPr/>
        </p:nvSpPr>
        <p:spPr>
          <a:xfrm>
            <a:off x="879201" y="60335"/>
            <a:ext cx="23940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 smtClean="0"/>
              <a:t>Dumb PDF</a:t>
            </a:r>
            <a:endParaRPr lang="en-GB" sz="4000" dirty="0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3817873" y="1120784"/>
            <a:ext cx="2351881" cy="0"/>
          </a:xfrm>
          <a:prstGeom prst="straightConnector1">
            <a:avLst/>
          </a:prstGeom>
          <a:ln w="5715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7945380" y="1836477"/>
            <a:ext cx="10081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 smtClean="0"/>
              <a:t>CSV</a:t>
            </a:r>
            <a:endParaRPr lang="en-GB" sz="4000" dirty="0"/>
          </a:p>
        </p:txBody>
      </p:sp>
      <p:sp>
        <p:nvSpPr>
          <p:cNvPr id="19" name="TextBox 18"/>
          <p:cNvSpPr txBox="1"/>
          <p:nvPr/>
        </p:nvSpPr>
        <p:spPr>
          <a:xfrm>
            <a:off x="6953122" y="2979032"/>
            <a:ext cx="1579770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2800" dirty="0" smtClean="0"/>
              <a:t>Semantic</a:t>
            </a:r>
          </a:p>
          <a:p>
            <a:r>
              <a:rPr lang="en-GB" sz="2800" dirty="0" smtClean="0"/>
              <a:t>Spectrum</a:t>
            </a:r>
            <a:endParaRPr lang="en-GB" sz="2800" dirty="0"/>
          </a:p>
        </p:txBody>
      </p:sp>
      <p:pic>
        <p:nvPicPr>
          <p:cNvPr id="12295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468" y="5387078"/>
            <a:ext cx="5560654" cy="1263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8" name="Picture 1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148" y="3041806"/>
            <a:ext cx="5730481" cy="237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573564" y="5140999"/>
            <a:ext cx="2198189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2800" dirty="0" smtClean="0"/>
              <a:t>2</a:t>
            </a:r>
            <a:r>
              <a:rPr lang="en-GB" sz="2800" baseline="30000" dirty="0" smtClean="0"/>
              <a:t>nd</a:t>
            </a:r>
            <a:r>
              <a:rPr lang="en-GB" sz="2800" dirty="0" smtClean="0"/>
              <a:t> Derivative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805518" y="3038229"/>
            <a:ext cx="2391439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2800" dirty="0" smtClean="0"/>
              <a:t>Smoothing Gaussian Filter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 flipH="1">
            <a:off x="4283968" y="2736311"/>
            <a:ext cx="2060638" cy="1988833"/>
          </a:xfrm>
          <a:prstGeom prst="straightConnector1">
            <a:avLst/>
          </a:prstGeom>
          <a:ln w="5715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>
            <a:off x="6084168" y="2852936"/>
            <a:ext cx="577461" cy="2803456"/>
          </a:xfrm>
          <a:prstGeom prst="straightConnector1">
            <a:avLst/>
          </a:prstGeom>
          <a:ln w="5715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021018" y="414278"/>
            <a:ext cx="235188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 smtClean="0"/>
              <a:t>Automatic</a:t>
            </a:r>
          </a:p>
          <a:p>
            <a:r>
              <a:rPr lang="en-GB" sz="4000" dirty="0" smtClean="0"/>
              <a:t>extraction</a:t>
            </a:r>
            <a:endParaRPr lang="en-GB" sz="4000" dirty="0"/>
          </a:p>
        </p:txBody>
      </p:sp>
      <p:pic>
        <p:nvPicPr>
          <p:cNvPr id="12299" name="Picture 1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820" y="689133"/>
            <a:ext cx="2571744" cy="21949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00" name="Picture 1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148" y="6340881"/>
            <a:ext cx="5800725" cy="61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Rectangle 16"/>
          <p:cNvSpPr/>
          <p:nvPr/>
        </p:nvSpPr>
        <p:spPr>
          <a:xfrm>
            <a:off x="5314287" y="6340881"/>
            <a:ext cx="625865" cy="1844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/>
        </p:nvSpPr>
        <p:spPr>
          <a:xfrm>
            <a:off x="5627219" y="6433112"/>
            <a:ext cx="312933" cy="922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/>
        </p:nvSpPr>
        <p:spPr>
          <a:xfrm>
            <a:off x="5627219" y="6525344"/>
            <a:ext cx="312933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5959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37402" y="620688"/>
            <a:ext cx="67480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200" dirty="0" smtClean="0"/>
              <a:t>PROPERTIES (Name-Value-Units-Error)</a:t>
            </a:r>
            <a:endParaRPr lang="en-GB" sz="3200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4077072"/>
            <a:ext cx="8045475" cy="53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7217" y="1228878"/>
            <a:ext cx="5367071" cy="894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4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0150" y="2908891"/>
            <a:ext cx="9306362" cy="6523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987824" y="1844114"/>
            <a:ext cx="11785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 smtClean="0">
                <a:solidFill>
                  <a:srgbClr val="FF0000"/>
                </a:solidFill>
              </a:rPr>
              <a:t>Name</a:t>
            </a:r>
            <a:endParaRPr lang="en-GB" sz="3200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99281" y="1844528"/>
            <a:ext cx="11060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 smtClean="0">
                <a:solidFill>
                  <a:srgbClr val="FF0000"/>
                </a:solidFill>
              </a:rPr>
              <a:t>Value</a:t>
            </a:r>
            <a:endParaRPr lang="en-GB" sz="3200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156176" y="1829214"/>
            <a:ext cx="10567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 smtClean="0">
                <a:solidFill>
                  <a:srgbClr val="FF0000"/>
                </a:solidFill>
              </a:rPr>
              <a:t>Units</a:t>
            </a:r>
            <a:endParaRPr lang="en-GB" sz="3200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774772" y="2429303"/>
            <a:ext cx="4491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 smtClean="0">
                <a:solidFill>
                  <a:srgbClr val="FF0000"/>
                </a:solidFill>
              </a:rPr>
              <a:t>N</a:t>
            </a:r>
            <a:endParaRPr lang="en-GB" sz="3200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967193" y="2413989"/>
            <a:ext cx="4171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 smtClean="0">
                <a:solidFill>
                  <a:srgbClr val="FF0000"/>
                </a:solidFill>
              </a:rPr>
              <a:t>V</a:t>
            </a:r>
            <a:endParaRPr lang="en-GB" sz="3200" dirty="0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316788" y="2429303"/>
            <a:ext cx="4475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 smtClean="0">
                <a:solidFill>
                  <a:srgbClr val="FF0000"/>
                </a:solidFill>
              </a:rPr>
              <a:t>U</a:t>
            </a:r>
            <a:endParaRPr lang="en-GB" sz="3200" dirty="0">
              <a:solidFill>
                <a:srgbClr val="FF000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480752" y="2932159"/>
            <a:ext cx="2323496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 </a:t>
            </a:r>
            <a:endParaRPr lang="en-GB" dirty="0"/>
          </a:p>
        </p:txBody>
      </p:sp>
      <p:sp>
        <p:nvSpPr>
          <p:cNvPr id="17" name="Rectangle 16"/>
          <p:cNvSpPr/>
          <p:nvPr/>
        </p:nvSpPr>
        <p:spPr>
          <a:xfrm>
            <a:off x="2175744" y="2932159"/>
            <a:ext cx="1820192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 </a:t>
            </a:r>
            <a:endParaRPr lang="en-GB" dirty="0"/>
          </a:p>
        </p:txBody>
      </p:sp>
      <p:sp>
        <p:nvSpPr>
          <p:cNvPr id="18" name="Rectangle 17"/>
          <p:cNvSpPr/>
          <p:nvPr/>
        </p:nvSpPr>
        <p:spPr>
          <a:xfrm>
            <a:off x="1797216" y="1412776"/>
            <a:ext cx="5415659" cy="5760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 </a:t>
            </a:r>
            <a:endParaRPr lang="en-GB" dirty="0"/>
          </a:p>
        </p:txBody>
      </p:sp>
      <p:sp>
        <p:nvSpPr>
          <p:cNvPr id="19" name="TextBox 18"/>
          <p:cNvSpPr txBox="1"/>
          <p:nvPr/>
        </p:nvSpPr>
        <p:spPr>
          <a:xfrm>
            <a:off x="5326780" y="2408335"/>
            <a:ext cx="4491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 smtClean="0">
                <a:solidFill>
                  <a:srgbClr val="FF0000"/>
                </a:solidFill>
              </a:rPr>
              <a:t>N</a:t>
            </a:r>
            <a:endParaRPr lang="en-GB" sz="3200" dirty="0">
              <a:solidFill>
                <a:srgbClr val="FF00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519201" y="2393021"/>
            <a:ext cx="4171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 smtClean="0">
                <a:solidFill>
                  <a:srgbClr val="FF0000"/>
                </a:solidFill>
              </a:rPr>
              <a:t>V</a:t>
            </a:r>
            <a:endParaRPr lang="en-GB" sz="3200" dirty="0">
              <a:solidFill>
                <a:srgbClr val="FF000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868796" y="2408335"/>
            <a:ext cx="4475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 smtClean="0">
                <a:solidFill>
                  <a:srgbClr val="FF0000"/>
                </a:solidFill>
              </a:rPr>
              <a:t>U</a:t>
            </a:r>
            <a:endParaRPr lang="en-GB" sz="3200" dirty="0">
              <a:solidFill>
                <a:srgbClr val="FF0000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6881523" y="2928678"/>
            <a:ext cx="2323496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 </a:t>
            </a:r>
            <a:endParaRPr lang="en-GB" dirty="0"/>
          </a:p>
        </p:txBody>
      </p:sp>
      <p:sp>
        <p:nvSpPr>
          <p:cNvPr id="23" name="Rectangle 22"/>
          <p:cNvSpPr/>
          <p:nvPr/>
        </p:nvSpPr>
        <p:spPr>
          <a:xfrm>
            <a:off x="-17266" y="3201228"/>
            <a:ext cx="1984459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 </a:t>
            </a:r>
            <a:endParaRPr lang="en-GB" dirty="0"/>
          </a:p>
        </p:txBody>
      </p:sp>
      <p:sp>
        <p:nvSpPr>
          <p:cNvPr id="25" name="TextBox 24"/>
          <p:cNvSpPr txBox="1"/>
          <p:nvPr/>
        </p:nvSpPr>
        <p:spPr>
          <a:xfrm>
            <a:off x="6939707" y="2408334"/>
            <a:ext cx="4491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 smtClean="0">
                <a:solidFill>
                  <a:srgbClr val="FF0000"/>
                </a:solidFill>
              </a:rPr>
              <a:t>N</a:t>
            </a:r>
            <a:endParaRPr lang="en-GB" sz="3200" dirty="0">
              <a:solidFill>
                <a:srgbClr val="FF000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209537" y="2393021"/>
            <a:ext cx="4171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 smtClean="0">
                <a:solidFill>
                  <a:srgbClr val="FF0000"/>
                </a:solidFill>
              </a:rPr>
              <a:t>V</a:t>
            </a:r>
            <a:endParaRPr lang="en-GB" sz="3200" dirty="0">
              <a:solidFill>
                <a:srgbClr val="FF0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64057" y="3492297"/>
            <a:ext cx="4475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 smtClean="0">
                <a:solidFill>
                  <a:srgbClr val="FF0000"/>
                </a:solidFill>
              </a:rPr>
              <a:t>U</a:t>
            </a:r>
            <a:endParaRPr lang="en-GB" sz="3200" dirty="0">
              <a:solidFill>
                <a:srgbClr val="FF0000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4424717" y="3230858"/>
            <a:ext cx="2964152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 </a:t>
            </a:r>
            <a:endParaRPr lang="en-GB" dirty="0"/>
          </a:p>
        </p:txBody>
      </p:sp>
      <p:sp>
        <p:nvSpPr>
          <p:cNvPr id="29" name="Rectangle 28"/>
          <p:cNvSpPr/>
          <p:nvPr/>
        </p:nvSpPr>
        <p:spPr>
          <a:xfrm>
            <a:off x="1975293" y="3230858"/>
            <a:ext cx="2449424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 </a:t>
            </a:r>
            <a:endParaRPr lang="en-GB" dirty="0"/>
          </a:p>
        </p:txBody>
      </p:sp>
      <p:sp>
        <p:nvSpPr>
          <p:cNvPr id="30" name="Rectangle 29"/>
          <p:cNvSpPr/>
          <p:nvPr/>
        </p:nvSpPr>
        <p:spPr>
          <a:xfrm>
            <a:off x="610200" y="4089153"/>
            <a:ext cx="8354288" cy="5242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 </a:t>
            </a:r>
            <a:endParaRPr lang="en-GB" dirty="0"/>
          </a:p>
        </p:txBody>
      </p:sp>
      <p:sp>
        <p:nvSpPr>
          <p:cNvPr id="31" name="TextBox 30"/>
          <p:cNvSpPr txBox="1"/>
          <p:nvPr/>
        </p:nvSpPr>
        <p:spPr>
          <a:xfrm>
            <a:off x="1798203" y="4613437"/>
            <a:ext cx="4491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 smtClean="0">
                <a:solidFill>
                  <a:srgbClr val="FF0000"/>
                </a:solidFill>
              </a:rPr>
              <a:t>N</a:t>
            </a:r>
            <a:endParaRPr lang="en-GB" sz="3200" dirty="0">
              <a:solidFill>
                <a:srgbClr val="FF0000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8598899" y="2391500"/>
            <a:ext cx="3850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solidFill>
                  <a:srgbClr val="FF0000"/>
                </a:solidFill>
              </a:rPr>
              <a:t>E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5687487" y="4614957"/>
            <a:ext cx="4171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 smtClean="0">
                <a:solidFill>
                  <a:srgbClr val="FF0000"/>
                </a:solidFill>
              </a:rPr>
              <a:t>V</a:t>
            </a:r>
            <a:endParaRPr lang="en-GB" sz="3200" dirty="0">
              <a:solidFill>
                <a:srgbClr val="FF0000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6076849" y="4613436"/>
            <a:ext cx="3850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solidFill>
                  <a:srgbClr val="FF0000"/>
                </a:solidFill>
              </a:rPr>
              <a:t>E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6761739" y="4613435"/>
            <a:ext cx="4475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 smtClean="0">
                <a:solidFill>
                  <a:srgbClr val="FF0000"/>
                </a:solidFill>
              </a:rPr>
              <a:t>U</a:t>
            </a:r>
            <a:endParaRPr lang="en-GB" sz="3200" dirty="0">
              <a:solidFill>
                <a:srgbClr val="FF0000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003259" y="5301208"/>
            <a:ext cx="73895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200" dirty="0" smtClean="0"/>
              <a:t>Note CML supports value ranges and errors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1144865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075240" cy="922114"/>
          </a:xfrm>
        </p:spPr>
        <p:txBody>
          <a:bodyPr/>
          <a:lstStyle/>
          <a:p>
            <a:r>
              <a:rPr lang="en-GB" dirty="0" err="1" smtClean="0"/>
              <a:t>OpenStreetMap</a:t>
            </a:r>
            <a:endParaRPr lang="en-GB" dirty="0"/>
          </a:p>
        </p:txBody>
      </p:sp>
      <p:pic>
        <p:nvPicPr>
          <p:cNvPr id="17410" name="Picture 2" descr="Z:\Documents\standalone\vilnius2014\osm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154" y="1340768"/>
            <a:ext cx="8005449" cy="4158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589348" y="5733256"/>
            <a:ext cx="8075240" cy="9221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i="1" dirty="0" smtClean="0"/>
              <a:t>Built by 1 million volunteers; no central funding</a:t>
            </a:r>
            <a:endParaRPr lang="en-GB" i="1" dirty="0"/>
          </a:p>
        </p:txBody>
      </p:sp>
    </p:spTree>
    <p:extLst>
      <p:ext uri="{BB962C8B-B14F-4D97-AF65-F5344CB8AC3E}">
        <p14:creationId xmlns:p14="http://schemas.microsoft.com/office/powerpoint/2010/main" val="2810462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44" y="1196752"/>
            <a:ext cx="8820472" cy="43144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187624" y="188640"/>
            <a:ext cx="59180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="1" dirty="0" smtClean="0"/>
              <a:t>“nuggets” in a scientific paper</a:t>
            </a:r>
            <a:endParaRPr lang="en-GB" sz="3600" b="1" dirty="0"/>
          </a:p>
        </p:txBody>
      </p:sp>
      <p:sp>
        <p:nvSpPr>
          <p:cNvPr id="5" name="Oval 4"/>
          <p:cNvSpPr/>
          <p:nvPr/>
        </p:nvSpPr>
        <p:spPr>
          <a:xfrm>
            <a:off x="1503680" y="4797152"/>
            <a:ext cx="1124103" cy="3684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Oval 6"/>
          <p:cNvSpPr/>
          <p:nvPr/>
        </p:nvSpPr>
        <p:spPr>
          <a:xfrm>
            <a:off x="5436095" y="1305634"/>
            <a:ext cx="1224137" cy="32490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Oval 7"/>
          <p:cNvSpPr/>
          <p:nvPr/>
        </p:nvSpPr>
        <p:spPr>
          <a:xfrm>
            <a:off x="3059832" y="1285529"/>
            <a:ext cx="2240632" cy="41528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Oval 8"/>
          <p:cNvSpPr/>
          <p:nvPr/>
        </p:nvSpPr>
        <p:spPr>
          <a:xfrm>
            <a:off x="0" y="2564904"/>
            <a:ext cx="1114469" cy="5040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/>
          <p:cNvSpPr txBox="1"/>
          <p:nvPr/>
        </p:nvSpPr>
        <p:spPr>
          <a:xfrm>
            <a:off x="6890497" y="2564904"/>
            <a:ext cx="1805815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3600" b="1" dirty="0" smtClean="0">
                <a:solidFill>
                  <a:srgbClr val="FF0000"/>
                </a:solidFill>
              </a:rPr>
              <a:t>quantity</a:t>
            </a:r>
            <a:endParaRPr lang="en-GB" sz="3600" b="1" dirty="0">
              <a:solidFill>
                <a:srgbClr val="FF0000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6444208" y="2060848"/>
            <a:ext cx="1800200" cy="5040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Oval 11"/>
          <p:cNvSpPr/>
          <p:nvPr/>
        </p:nvSpPr>
        <p:spPr>
          <a:xfrm>
            <a:off x="4858884" y="4467432"/>
            <a:ext cx="577211" cy="5040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Box 12"/>
          <p:cNvSpPr txBox="1"/>
          <p:nvPr/>
        </p:nvSpPr>
        <p:spPr>
          <a:xfrm>
            <a:off x="3922734" y="3899786"/>
            <a:ext cx="1140056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3600" b="1" dirty="0" smtClean="0">
                <a:solidFill>
                  <a:srgbClr val="FF0000"/>
                </a:solidFill>
              </a:rPr>
              <a:t>units</a:t>
            </a:r>
            <a:endParaRPr lang="en-GB" sz="3600" b="1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1044" y="1918573"/>
            <a:ext cx="2619179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3600" b="1" dirty="0" smtClean="0">
                <a:solidFill>
                  <a:srgbClr val="FF0000"/>
                </a:solidFill>
              </a:rPr>
              <a:t>Value ranges</a:t>
            </a:r>
            <a:endParaRPr lang="en-GB" sz="3600" b="1" dirty="0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70618" y="5661248"/>
            <a:ext cx="81338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="1" i="1" dirty="0" smtClean="0"/>
              <a:t>Humans aren’t designed to mine this … </a:t>
            </a:r>
            <a:r>
              <a:rPr lang="en-GB" sz="3600" b="1" i="1" dirty="0" smtClean="0">
                <a:sym typeface="Wingdings" panose="05000000000000000000" pitchFamily="2" charset="2"/>
              </a:rPr>
              <a:t></a:t>
            </a:r>
            <a:endParaRPr lang="en-GB" sz="3600" b="1" i="1" dirty="0"/>
          </a:p>
        </p:txBody>
      </p:sp>
      <p:sp>
        <p:nvSpPr>
          <p:cNvPr id="16" name="TextBox 15"/>
          <p:cNvSpPr txBox="1"/>
          <p:nvPr/>
        </p:nvSpPr>
        <p:spPr>
          <a:xfrm>
            <a:off x="1919776" y="5165577"/>
            <a:ext cx="1881156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3600" b="1" dirty="0" smtClean="0">
                <a:solidFill>
                  <a:srgbClr val="FF0000"/>
                </a:solidFill>
              </a:rPr>
              <a:t>chemical</a:t>
            </a:r>
            <a:endParaRPr lang="en-GB" sz="3600" b="1" dirty="0">
              <a:solidFill>
                <a:srgbClr val="FF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515050" y="1144921"/>
            <a:ext cx="1544782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3600" b="1" dirty="0" smtClean="0">
                <a:solidFill>
                  <a:srgbClr val="FF0000"/>
                </a:solidFill>
              </a:rPr>
              <a:t>project</a:t>
            </a:r>
            <a:endParaRPr lang="en-GB" sz="3600" b="1" dirty="0">
              <a:solidFill>
                <a:srgbClr val="FF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774280" y="962363"/>
            <a:ext cx="1385316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3600" b="1" dirty="0" smtClean="0">
                <a:solidFill>
                  <a:srgbClr val="FF0000"/>
                </a:solidFill>
              </a:rPr>
              <a:t>places</a:t>
            </a:r>
            <a:endParaRPr lang="en-GB" sz="3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3828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Natural Language Processing</a:t>
            </a:r>
            <a:endParaRPr lang="en-GB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499" y="1268760"/>
            <a:ext cx="7848872" cy="43389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582771" y="5517232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dirty="0" smtClean="0"/>
              <a:t>Part of speech tagging (</a:t>
            </a:r>
            <a:r>
              <a:rPr lang="en-GB" sz="2800" dirty="0" err="1" smtClean="0"/>
              <a:t>Wordnet</a:t>
            </a:r>
            <a:r>
              <a:rPr lang="en-GB" sz="2800" dirty="0" smtClean="0"/>
              <a:t>, Brown Corpus, etc.)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40992125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725" y="728663"/>
            <a:ext cx="7448550" cy="540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86131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988" y="685800"/>
            <a:ext cx="7820025" cy="548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064488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Chemical NLP components</a:t>
            </a:r>
            <a:endParaRPr lang="en-GB" dirty="0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6" y="1433513"/>
            <a:ext cx="9135484" cy="4901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401861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Parsing chemical sentences</a:t>
            </a:r>
            <a:endParaRPr lang="en-GB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708920"/>
            <a:ext cx="7991475" cy="290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915" y="1653169"/>
            <a:ext cx="6940762" cy="679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063428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8640"/>
            <a:ext cx="8229600" cy="724942"/>
          </a:xfrm>
        </p:spPr>
        <p:txBody>
          <a:bodyPr>
            <a:normAutofit/>
          </a:bodyPr>
          <a:lstStyle/>
          <a:p>
            <a:r>
              <a:rPr lang="en-GB" sz="2800" dirty="0" smtClean="0">
                <a:hlinkClick r:id="rId2"/>
              </a:rPr>
              <a:t>http://wwmm.ch.cam.ac.uk/chemicaltagger</a:t>
            </a:r>
            <a:r>
              <a:rPr lang="en-GB" sz="2800" dirty="0" smtClean="0"/>
              <a:t> </a:t>
            </a:r>
            <a:endParaRPr lang="en-GB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Typical</a:t>
            </a:r>
            <a:endParaRPr lang="en-GB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688" y="1238250"/>
            <a:ext cx="8048625" cy="438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415728" y="2782669"/>
            <a:ext cx="5180585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3600" b="1" dirty="0" smtClean="0">
                <a:solidFill>
                  <a:srgbClr val="FF0000"/>
                </a:solidFill>
              </a:rPr>
              <a:t>Typical chemical synthesis</a:t>
            </a:r>
            <a:endParaRPr lang="en-GB" sz="3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5050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80728"/>
            <a:ext cx="9030941" cy="46748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188640"/>
            <a:ext cx="8229600" cy="724942"/>
          </a:xfrm>
        </p:spPr>
        <p:txBody>
          <a:bodyPr>
            <a:normAutofit/>
          </a:bodyPr>
          <a:lstStyle/>
          <a:p>
            <a:r>
              <a:rPr lang="en-GB" sz="3600" dirty="0" smtClean="0"/>
              <a:t>Automatic semantic markup of chemistry </a:t>
            </a:r>
            <a:endParaRPr lang="en-GB" sz="3600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609600" y="5877272"/>
            <a:ext cx="8229600" cy="7249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600" i="1" dirty="0" smtClean="0"/>
              <a:t>Could be used for analytical, crystallization, etc. </a:t>
            </a:r>
            <a:endParaRPr lang="en-GB" sz="3600" i="1" dirty="0"/>
          </a:p>
        </p:txBody>
      </p:sp>
    </p:spTree>
    <p:extLst>
      <p:ext uri="{BB962C8B-B14F-4D97-AF65-F5344CB8AC3E}">
        <p14:creationId xmlns:p14="http://schemas.microsoft.com/office/powerpoint/2010/main" val="1026109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pm286\Documents\papers\ofa\daniel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13" y="3573016"/>
            <a:ext cx="9031287" cy="2085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pm286\Documents\papers\ofa\daniel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80" y="1353454"/>
            <a:ext cx="8688387" cy="1990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683568" y="404665"/>
            <a:ext cx="7772400" cy="9361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833587" y="260648"/>
            <a:ext cx="7772400" cy="9361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/>
              <a:t>Open Content Mining of FACTs</a:t>
            </a:r>
            <a:endParaRPr lang="en-GB" dirty="0"/>
          </a:p>
        </p:txBody>
      </p:sp>
      <p:sp>
        <p:nvSpPr>
          <p:cNvPr id="8" name="Subtitle 4"/>
          <p:cNvSpPr txBox="1">
            <a:spLocks/>
          </p:cNvSpPr>
          <p:nvPr/>
        </p:nvSpPr>
        <p:spPr>
          <a:xfrm>
            <a:off x="848613" y="3322544"/>
            <a:ext cx="7203032" cy="75608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/>
              <a:t>  Machines can interpret chemical reactions</a:t>
            </a:r>
            <a:endParaRPr lang="en-US" dirty="0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7812360" y="3322544"/>
            <a:ext cx="0" cy="826536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ubtitle 4"/>
          <p:cNvSpPr txBox="1">
            <a:spLocks/>
          </p:cNvSpPr>
          <p:nvPr/>
        </p:nvSpPr>
        <p:spPr>
          <a:xfrm>
            <a:off x="822612" y="5655644"/>
            <a:ext cx="7203032" cy="756084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/>
              <a:t>  We have done 500,000 patents. There are &gt; 3,000,000 reactions/year. Added value &gt; 1B Eur.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9625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Mathematics</a:t>
            </a:r>
            <a:endParaRPr lang="en-GB" dirty="0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1520596"/>
            <a:ext cx="6383509" cy="12961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395536" y="328498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/>
              <a:t>CML is being integrated with computable (content) MathML </a:t>
            </a:r>
          </a:p>
        </p:txBody>
      </p:sp>
    </p:spTree>
    <p:extLst>
      <p:ext uri="{BB962C8B-B14F-4D97-AF65-F5344CB8AC3E}">
        <p14:creationId xmlns:p14="http://schemas.microsoft.com/office/powerpoint/2010/main" val="2807040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166" y="116632"/>
            <a:ext cx="8686800" cy="936104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History of OSM mapping Vilnius 2009-10</a:t>
            </a:r>
            <a:endParaRPr lang="en-GB" dirty="0"/>
          </a:p>
        </p:txBody>
      </p:sp>
      <p:pic>
        <p:nvPicPr>
          <p:cNvPr id="18434" name="Picture 2" descr="Z:\Documents\standalone\vilnius2014\Vilnius_mapping_history_user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052736"/>
            <a:ext cx="7633981" cy="4623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3364604"/>
            <a:ext cx="2985886" cy="2992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-513267" y="5858503"/>
            <a:ext cx="8686800" cy="9361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i="1" dirty="0" smtClean="0"/>
              <a:t>Users donate GPS traces</a:t>
            </a:r>
            <a:endParaRPr lang="en-GB" sz="2800" i="1" dirty="0"/>
          </a:p>
        </p:txBody>
      </p:sp>
    </p:spTree>
    <p:extLst>
      <p:ext uri="{BB962C8B-B14F-4D97-AF65-F5344CB8AC3E}">
        <p14:creationId xmlns:p14="http://schemas.microsoft.com/office/powerpoint/2010/main" val="369562715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97" y="116632"/>
            <a:ext cx="8782050" cy="295275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395536" y="4033003"/>
            <a:ext cx="4801464" cy="2554545"/>
          </a:xfrm>
          <a:prstGeom prst="rect">
            <a:avLst/>
          </a:prstGeom>
          <a:ln w="5715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GB" sz="3200" b="1" dirty="0" smtClean="0"/>
              <a:t>Evolution of ultraviolet vision in the largest avian radiation - the passerines </a:t>
            </a:r>
          </a:p>
          <a:p>
            <a:r>
              <a:rPr lang="en-GB" sz="3200" dirty="0" smtClean="0"/>
              <a:t>Anders </a:t>
            </a:r>
            <a:r>
              <a:rPr lang="en-GB" sz="3200" dirty="0" err="1" smtClean="0"/>
              <a:t>Ödeen</a:t>
            </a:r>
            <a:r>
              <a:rPr lang="en-GB" sz="3200" dirty="0" smtClean="0"/>
              <a:t> </a:t>
            </a:r>
            <a:r>
              <a:rPr lang="en-GB" sz="3200" baseline="30000" dirty="0" smtClean="0"/>
              <a:t>1*</a:t>
            </a:r>
            <a:r>
              <a:rPr lang="en-GB" sz="3200" dirty="0" smtClean="0"/>
              <a:t> , </a:t>
            </a:r>
            <a:r>
              <a:rPr lang="en-GB" sz="3200" dirty="0" err="1" smtClean="0"/>
              <a:t>Olle</a:t>
            </a:r>
            <a:r>
              <a:rPr lang="en-GB" sz="3200" dirty="0" smtClean="0"/>
              <a:t> </a:t>
            </a:r>
            <a:r>
              <a:rPr lang="en-GB" sz="3200" dirty="0" err="1" smtClean="0"/>
              <a:t>Håstad</a:t>
            </a:r>
            <a:r>
              <a:rPr lang="en-GB" sz="3200" dirty="0" smtClean="0"/>
              <a:t> </a:t>
            </a:r>
            <a:r>
              <a:rPr lang="en-GB" sz="3200" baseline="30000" dirty="0" smtClean="0"/>
              <a:t>2,3 </a:t>
            </a:r>
            <a:r>
              <a:rPr lang="en-GB" sz="3200" dirty="0" smtClean="0"/>
              <a:t>and Per </a:t>
            </a:r>
            <a:r>
              <a:rPr lang="en-GB" sz="3200" dirty="0" err="1" smtClean="0"/>
              <a:t>Alström</a:t>
            </a:r>
            <a:r>
              <a:rPr lang="en-GB" sz="3200" dirty="0" smtClean="0"/>
              <a:t> </a:t>
            </a:r>
            <a:r>
              <a:rPr lang="en-GB" sz="3200" baseline="30000" dirty="0" smtClean="0"/>
              <a:t>4</a:t>
            </a:r>
            <a:endParaRPr lang="en-GB" sz="3200" dirty="0"/>
          </a:p>
        </p:txBody>
      </p:sp>
      <p:sp>
        <p:nvSpPr>
          <p:cNvPr id="6" name="TextBox 5"/>
          <p:cNvSpPr txBox="1"/>
          <p:nvPr/>
        </p:nvSpPr>
        <p:spPr>
          <a:xfrm>
            <a:off x="6300192" y="2348880"/>
            <a:ext cx="18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>
                <a:solidFill>
                  <a:srgbClr val="002060"/>
                </a:solidFill>
              </a:rPr>
              <a:t>PDF </a:t>
            </a:r>
            <a:r>
              <a:rPr lang="en-GB" sz="3200" dirty="0" smtClean="0">
                <a:solidFill>
                  <a:srgbClr val="002060"/>
                </a:solidFill>
                <a:sym typeface="Wingdings" panose="05000000000000000000" pitchFamily="2" charset="2"/>
              </a:rPr>
              <a:t> </a:t>
            </a:r>
            <a:endParaRPr lang="en-GB" sz="3200" dirty="0">
              <a:solidFill>
                <a:srgbClr val="00206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95536" y="3472232"/>
            <a:ext cx="17390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/>
              <a:t>HTML </a:t>
            </a:r>
            <a:r>
              <a:rPr lang="en-GB" sz="3200" dirty="0" smtClean="0">
                <a:sym typeface="Wingdings" panose="05000000000000000000" pitchFamily="2" charset="2"/>
              </a:rPr>
              <a:t></a:t>
            </a:r>
            <a:endParaRPr lang="en-GB" sz="3200" dirty="0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2780037" y="2477967"/>
            <a:ext cx="0" cy="1555036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119922" y="4842924"/>
            <a:ext cx="282532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 dirty="0" smtClean="0"/>
              <a:t>Styles , </a:t>
            </a:r>
            <a:r>
              <a:rPr lang="en-GB" sz="3200" baseline="30000" dirty="0" smtClean="0"/>
              <a:t>superscripts</a:t>
            </a:r>
          </a:p>
          <a:p>
            <a:r>
              <a:rPr lang="en-GB" sz="3200" i="1" dirty="0" smtClean="0"/>
              <a:t>And</a:t>
            </a:r>
            <a:r>
              <a:rPr lang="en-GB" sz="3200" dirty="0" smtClean="0"/>
              <a:t> </a:t>
            </a:r>
            <a:r>
              <a:rPr lang="en-GB" sz="3200" dirty="0" err="1" smtClean="0"/>
              <a:t>diåcritics</a:t>
            </a:r>
            <a:r>
              <a:rPr lang="en-GB" sz="3200" dirty="0" smtClean="0"/>
              <a:t> </a:t>
            </a:r>
          </a:p>
          <a:p>
            <a:r>
              <a:rPr lang="en-GB" sz="3200" i="1" dirty="0" smtClean="0"/>
              <a:t>preserved</a:t>
            </a:r>
            <a:r>
              <a:rPr lang="en-GB" sz="3200" dirty="0" smtClean="0"/>
              <a:t>!</a:t>
            </a:r>
            <a:endParaRPr lang="en-GB" sz="3200" dirty="0"/>
          </a:p>
        </p:txBody>
      </p:sp>
      <p:sp>
        <p:nvSpPr>
          <p:cNvPr id="13" name="TextBox 12"/>
          <p:cNvSpPr txBox="1"/>
          <p:nvPr/>
        </p:nvSpPr>
        <p:spPr>
          <a:xfrm>
            <a:off x="3059832" y="3255485"/>
            <a:ext cx="9637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 smtClean="0">
                <a:solidFill>
                  <a:srgbClr val="FF0000"/>
                </a:solidFill>
              </a:rPr>
              <a:t>AMI</a:t>
            </a:r>
            <a:endParaRPr lang="en-GB" sz="3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6224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3739"/>
            <a:ext cx="8453113" cy="17281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343800" y="1659544"/>
            <a:ext cx="18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>
                <a:solidFill>
                  <a:srgbClr val="002060"/>
                </a:solidFill>
              </a:rPr>
              <a:t>PDF </a:t>
            </a:r>
            <a:r>
              <a:rPr lang="en-GB" sz="3200" dirty="0" smtClean="0">
                <a:solidFill>
                  <a:srgbClr val="002060"/>
                </a:solidFill>
                <a:sym typeface="Wingdings" panose="05000000000000000000" pitchFamily="2" charset="2"/>
              </a:rPr>
              <a:t> </a:t>
            </a:r>
            <a:endParaRPr lang="en-GB" sz="3200" dirty="0">
              <a:solidFill>
                <a:srgbClr val="00206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32345" y="2348880"/>
            <a:ext cx="4104456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err="1"/>
              <a:t>Turdus</a:t>
            </a:r>
            <a:r>
              <a:rPr lang="en-GB" sz="2400" dirty="0"/>
              <a:t> </a:t>
            </a:r>
            <a:r>
              <a:rPr lang="en-GB" sz="2400" dirty="0" err="1"/>
              <a:t>iliacus</a:t>
            </a:r>
            <a:endParaRPr lang="en-GB" sz="2400" dirty="0"/>
          </a:p>
          <a:p>
            <a:r>
              <a:rPr lang="en-GB" sz="2400" dirty="0" err="1"/>
              <a:t>Taeniopygia</a:t>
            </a:r>
            <a:r>
              <a:rPr lang="en-GB" sz="2400" dirty="0"/>
              <a:t> </a:t>
            </a:r>
            <a:r>
              <a:rPr lang="en-GB" sz="2400" dirty="0" err="1"/>
              <a:t>guttata</a:t>
            </a:r>
            <a:endParaRPr lang="en-GB" sz="2400" dirty="0"/>
          </a:p>
          <a:p>
            <a:r>
              <a:rPr lang="en-GB" sz="2400" dirty="0" err="1"/>
              <a:t>Serinus</a:t>
            </a:r>
            <a:r>
              <a:rPr lang="en-GB" sz="2400" dirty="0"/>
              <a:t> </a:t>
            </a:r>
            <a:r>
              <a:rPr lang="en-GB" sz="2400" dirty="0" err="1"/>
              <a:t>canaria</a:t>
            </a:r>
            <a:endParaRPr lang="en-GB" sz="2400" dirty="0"/>
          </a:p>
          <a:p>
            <a:r>
              <a:rPr lang="en-GB" sz="2400" dirty="0" err="1"/>
              <a:t>Lanius</a:t>
            </a:r>
            <a:r>
              <a:rPr lang="en-GB" sz="2400" dirty="0"/>
              <a:t> </a:t>
            </a:r>
            <a:r>
              <a:rPr lang="en-GB" sz="2400" dirty="0" err="1"/>
              <a:t>excubitor</a:t>
            </a:r>
            <a:endParaRPr lang="en-GB" sz="2400" dirty="0"/>
          </a:p>
          <a:p>
            <a:r>
              <a:rPr lang="en-GB" sz="2400" dirty="0" err="1"/>
              <a:t>Melopsittacus</a:t>
            </a:r>
            <a:r>
              <a:rPr lang="en-GB" sz="2400" dirty="0"/>
              <a:t> </a:t>
            </a:r>
            <a:r>
              <a:rPr lang="en-GB" sz="2400" dirty="0" err="1"/>
              <a:t>undulatus</a:t>
            </a:r>
            <a:endParaRPr lang="en-GB" sz="2400" dirty="0"/>
          </a:p>
          <a:p>
            <a:r>
              <a:rPr lang="en-GB" sz="2400" dirty="0" err="1"/>
              <a:t>Pavo</a:t>
            </a:r>
            <a:r>
              <a:rPr lang="en-GB" sz="2400" dirty="0"/>
              <a:t> </a:t>
            </a:r>
            <a:r>
              <a:rPr lang="en-GB" sz="2400" dirty="0" err="1"/>
              <a:t>cristatus</a:t>
            </a:r>
            <a:endParaRPr lang="en-GB" sz="2400" dirty="0"/>
          </a:p>
          <a:p>
            <a:r>
              <a:rPr lang="en-GB" sz="2400" dirty="0" err="1"/>
              <a:t>Sturnus</a:t>
            </a:r>
            <a:r>
              <a:rPr lang="en-GB" sz="2400" dirty="0"/>
              <a:t> vulgaris</a:t>
            </a:r>
          </a:p>
          <a:p>
            <a:r>
              <a:rPr lang="en-GB" sz="2400" dirty="0" err="1"/>
              <a:t>Dolichonyx</a:t>
            </a:r>
            <a:r>
              <a:rPr lang="en-GB" sz="2400" dirty="0"/>
              <a:t> </a:t>
            </a:r>
            <a:r>
              <a:rPr lang="en-GB" sz="2400" dirty="0" err="1"/>
              <a:t>oryzivorus</a:t>
            </a:r>
            <a:endParaRPr lang="en-GB" sz="2400" dirty="0"/>
          </a:p>
          <a:p>
            <a:r>
              <a:rPr lang="en-GB" sz="2400" dirty="0" err="1"/>
              <a:t>Ficedula</a:t>
            </a:r>
            <a:r>
              <a:rPr lang="en-GB" sz="2400" dirty="0"/>
              <a:t> </a:t>
            </a:r>
            <a:r>
              <a:rPr lang="en-GB" sz="2400" dirty="0" err="1"/>
              <a:t>hypoleuca</a:t>
            </a:r>
            <a:endParaRPr lang="en-GB" sz="2400" dirty="0"/>
          </a:p>
          <a:p>
            <a:r>
              <a:rPr lang="en-GB" sz="2400" dirty="0" err="1"/>
              <a:t>Vaccinium</a:t>
            </a:r>
            <a:r>
              <a:rPr lang="en-GB" sz="2400" dirty="0"/>
              <a:t> </a:t>
            </a:r>
            <a:r>
              <a:rPr lang="en-GB" sz="2400" dirty="0" err="1"/>
              <a:t>myrtillus</a:t>
            </a:r>
            <a:endParaRPr lang="en-GB" sz="2400" dirty="0"/>
          </a:p>
          <a:p>
            <a:r>
              <a:rPr lang="en-GB" sz="2400" dirty="0"/>
              <a:t>Falco </a:t>
            </a:r>
            <a:r>
              <a:rPr lang="en-GB" sz="2400" dirty="0" err="1"/>
              <a:t>tinnunculus</a:t>
            </a:r>
            <a:endParaRPr lang="en-GB" sz="2400" dirty="0"/>
          </a:p>
        </p:txBody>
      </p:sp>
      <p:sp>
        <p:nvSpPr>
          <p:cNvPr id="2" name="Rectangle 1"/>
          <p:cNvSpPr/>
          <p:nvPr/>
        </p:nvSpPr>
        <p:spPr>
          <a:xfrm>
            <a:off x="5436096" y="2348880"/>
            <a:ext cx="2807804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 err="1"/>
              <a:t>Turdus</a:t>
            </a:r>
            <a:endParaRPr lang="en-GB" sz="2400" dirty="0"/>
          </a:p>
          <a:p>
            <a:r>
              <a:rPr lang="en-GB" sz="2400" dirty="0" err="1"/>
              <a:t>Pomatostomus</a:t>
            </a:r>
            <a:r>
              <a:rPr lang="en-GB" sz="2400" dirty="0"/>
              <a:t> </a:t>
            </a:r>
          </a:p>
          <a:p>
            <a:r>
              <a:rPr lang="en-GB" sz="2400" dirty="0" err="1"/>
              <a:t>Leothrix</a:t>
            </a:r>
            <a:endParaRPr lang="en-GB" sz="2400" dirty="0"/>
          </a:p>
          <a:p>
            <a:r>
              <a:rPr lang="en-GB" sz="2400" dirty="0" err="1"/>
              <a:t>Amytornis</a:t>
            </a:r>
            <a:r>
              <a:rPr lang="en-GB" sz="2400" dirty="0"/>
              <a:t> </a:t>
            </a:r>
          </a:p>
          <a:p>
            <a:r>
              <a:rPr lang="en-GB" sz="2400" dirty="0" err="1"/>
              <a:t>Acanthisitta</a:t>
            </a:r>
            <a:endParaRPr lang="en-GB" sz="2400" dirty="0"/>
          </a:p>
          <a:p>
            <a:r>
              <a:rPr lang="en-GB" sz="2400" dirty="0" err="1"/>
              <a:t>Orthonyx</a:t>
            </a:r>
            <a:r>
              <a:rPr lang="en-GB" sz="2400" dirty="0"/>
              <a:t> x 2</a:t>
            </a:r>
          </a:p>
          <a:p>
            <a:r>
              <a:rPr lang="en-GB" sz="2400" dirty="0" err="1"/>
              <a:t>Malurus</a:t>
            </a:r>
            <a:endParaRPr lang="en-GB" sz="2400" dirty="0"/>
          </a:p>
          <a:p>
            <a:r>
              <a:rPr lang="en-GB" sz="2400" dirty="0" err="1"/>
              <a:t>Cnemophilus</a:t>
            </a:r>
            <a:r>
              <a:rPr lang="en-GB" sz="2400" dirty="0"/>
              <a:t>  x 4</a:t>
            </a:r>
          </a:p>
          <a:p>
            <a:r>
              <a:rPr lang="en-GB" sz="2400" dirty="0" err="1"/>
              <a:t>Philesturnus</a:t>
            </a:r>
            <a:r>
              <a:rPr lang="en-GB" sz="2400" dirty="0"/>
              <a:t> x 2</a:t>
            </a:r>
          </a:p>
          <a:p>
            <a:r>
              <a:rPr lang="en-GB" sz="2400" dirty="0" err="1"/>
              <a:t>Motacilla</a:t>
            </a:r>
            <a:r>
              <a:rPr lang="en-GB" sz="2400" dirty="0"/>
              <a:t>  x 2</a:t>
            </a:r>
          </a:p>
          <a:p>
            <a:r>
              <a:rPr lang="en-GB" sz="2400" dirty="0" err="1"/>
              <a:t>Toxorhampus</a:t>
            </a:r>
            <a:r>
              <a:rPr lang="en-GB" sz="2400" dirty="0"/>
              <a:t> x 2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2483768" y="1469722"/>
            <a:ext cx="0" cy="1555036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7020272" y="1340768"/>
            <a:ext cx="0" cy="1555036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9769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16632"/>
            <a:ext cx="5334000" cy="5305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Oval 5"/>
          <p:cNvSpPr/>
          <p:nvPr/>
        </p:nvSpPr>
        <p:spPr>
          <a:xfrm>
            <a:off x="1999996" y="1673805"/>
            <a:ext cx="723482" cy="684076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429500"/>
            <a:ext cx="1390650" cy="21431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cxnSp>
        <p:nvCxnSpPr>
          <p:cNvPr id="8" name="Straight Arrow Connector 7"/>
          <p:cNvCxnSpPr>
            <a:stCxn id="6" idx="2"/>
          </p:cNvCxnSpPr>
          <p:nvPr/>
        </p:nvCxnSpPr>
        <p:spPr>
          <a:xfrm flipH="1" flipV="1">
            <a:off x="1485798" y="1817821"/>
            <a:ext cx="514198" cy="198022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2407465"/>
            <a:ext cx="3347864" cy="2070716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2" name="Oval 11"/>
          <p:cNvSpPr/>
          <p:nvPr/>
        </p:nvSpPr>
        <p:spPr>
          <a:xfrm>
            <a:off x="2723478" y="2776112"/>
            <a:ext cx="1059138" cy="1084935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3782616" y="3318579"/>
            <a:ext cx="2013520" cy="0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874837" y="5805264"/>
            <a:ext cx="69945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Typical </a:t>
            </a:r>
            <a:r>
              <a:rPr lang="en-GB" dirty="0" err="1" smtClean="0"/>
              <a:t>phylo</a:t>
            </a:r>
            <a:r>
              <a:rPr lang="en-GB" dirty="0" smtClean="0"/>
              <a:t> tree: 60 nodes, complex and miniscule annotation, </a:t>
            </a:r>
          </a:p>
          <a:p>
            <a:r>
              <a:rPr lang="en-GB" dirty="0" smtClean="0"/>
              <a:t>vertical text, hyphenation and valuable branch lengths. AMI extracts ALL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49258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729" y="16982"/>
            <a:ext cx="7704856" cy="3605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6948293" y="3876231"/>
            <a:ext cx="2051720" cy="2246769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GB" dirty="0" smtClean="0"/>
              <a:t> </a:t>
            </a:r>
            <a:r>
              <a:rPr lang="en-GB" sz="2000" dirty="0" err="1" smtClean="0"/>
              <a:t>Acanthisittidae</a:t>
            </a:r>
            <a:endParaRPr lang="en-GB" sz="2000" dirty="0" smtClean="0"/>
          </a:p>
          <a:p>
            <a:r>
              <a:rPr lang="en-GB" sz="2000" dirty="0" smtClean="0"/>
              <a:t> </a:t>
            </a:r>
            <a:r>
              <a:rPr lang="en-GB" sz="2000" dirty="0" err="1" smtClean="0"/>
              <a:t>Acanthizidae</a:t>
            </a:r>
            <a:endParaRPr lang="en-GB" sz="2000" dirty="0" smtClean="0"/>
          </a:p>
          <a:p>
            <a:r>
              <a:rPr lang="en-GB" sz="2000" dirty="0" smtClean="0"/>
              <a:t> </a:t>
            </a:r>
            <a:r>
              <a:rPr lang="en-GB" sz="2000" dirty="0" err="1" smtClean="0"/>
              <a:t>Acrocephalidae</a:t>
            </a:r>
            <a:endParaRPr lang="en-GB" sz="2000" dirty="0" smtClean="0"/>
          </a:p>
          <a:p>
            <a:r>
              <a:rPr lang="en-GB" sz="2000" dirty="0" smtClean="0"/>
              <a:t> </a:t>
            </a:r>
            <a:r>
              <a:rPr lang="en-GB" sz="2000" dirty="0" err="1" smtClean="0"/>
              <a:t>Callaeidae</a:t>
            </a:r>
            <a:endParaRPr lang="en-GB" sz="2000" dirty="0" smtClean="0"/>
          </a:p>
          <a:p>
            <a:r>
              <a:rPr lang="en-GB" sz="2000" dirty="0" smtClean="0"/>
              <a:t> </a:t>
            </a:r>
            <a:r>
              <a:rPr lang="en-GB" sz="2000" dirty="0" err="1" smtClean="0"/>
              <a:t>Campephagidae</a:t>
            </a:r>
            <a:endParaRPr lang="en-GB" sz="2000" dirty="0" smtClean="0"/>
          </a:p>
          <a:p>
            <a:r>
              <a:rPr lang="en-GB" sz="2000" dirty="0" smtClean="0"/>
              <a:t> </a:t>
            </a:r>
            <a:r>
              <a:rPr lang="en-GB" sz="2000" dirty="0" err="1" smtClean="0"/>
              <a:t>Cnemophilidae</a:t>
            </a:r>
            <a:endParaRPr lang="en-GB" sz="2000" dirty="0" smtClean="0"/>
          </a:p>
          <a:p>
            <a:r>
              <a:rPr lang="en-GB" sz="2000" dirty="0" smtClean="0"/>
              <a:t> </a:t>
            </a:r>
            <a:r>
              <a:rPr lang="en-GB" sz="2000" dirty="0" err="1" smtClean="0"/>
              <a:t>Corvidae</a:t>
            </a:r>
            <a:endParaRPr lang="en-GB" sz="2000" dirty="0" smtClean="0"/>
          </a:p>
        </p:txBody>
      </p:sp>
      <p:sp>
        <p:nvSpPr>
          <p:cNvPr id="14" name="Rectangle 13"/>
          <p:cNvSpPr/>
          <p:nvPr/>
        </p:nvSpPr>
        <p:spPr>
          <a:xfrm>
            <a:off x="431540" y="4437112"/>
            <a:ext cx="792088" cy="1569660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GB" sz="2400" dirty="0" smtClean="0"/>
              <a:t>0.84</a:t>
            </a:r>
          </a:p>
          <a:p>
            <a:r>
              <a:rPr lang="en-GB" sz="2400" dirty="0" smtClean="0"/>
              <a:t> 0.91</a:t>
            </a:r>
          </a:p>
          <a:p>
            <a:r>
              <a:rPr lang="en-GB" sz="2400" dirty="0" smtClean="0"/>
              <a:t> 0.93</a:t>
            </a:r>
          </a:p>
          <a:p>
            <a:r>
              <a:rPr lang="en-GB" sz="2400" dirty="0" smtClean="0"/>
              <a:t> 0.95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076056" y="4153230"/>
            <a:ext cx="1691491" cy="2246769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GB" sz="2000" dirty="0" err="1" smtClean="0"/>
              <a:t>Acanthisitta</a:t>
            </a:r>
            <a:endParaRPr lang="en-GB" sz="2000" dirty="0" smtClean="0"/>
          </a:p>
          <a:p>
            <a:r>
              <a:rPr lang="en-GB" sz="2000" dirty="0" smtClean="0"/>
              <a:t> </a:t>
            </a:r>
            <a:r>
              <a:rPr lang="en-GB" sz="2000" dirty="0" err="1" smtClean="0"/>
              <a:t>Acrocephalus</a:t>
            </a:r>
            <a:endParaRPr lang="en-GB" sz="2000" dirty="0" smtClean="0"/>
          </a:p>
          <a:p>
            <a:r>
              <a:rPr lang="en-GB" sz="2000" dirty="0" smtClean="0"/>
              <a:t> </a:t>
            </a:r>
            <a:r>
              <a:rPr lang="en-GB" sz="2000" dirty="0" err="1" smtClean="0"/>
              <a:t>Ailuroedus</a:t>
            </a:r>
            <a:endParaRPr lang="en-GB" sz="2000" dirty="0" smtClean="0"/>
          </a:p>
          <a:p>
            <a:r>
              <a:rPr lang="en-GB" sz="2000" dirty="0" smtClean="0"/>
              <a:t> </a:t>
            </a:r>
            <a:r>
              <a:rPr lang="en-GB" sz="2000" dirty="0" err="1" smtClean="0"/>
              <a:t>Ailuroedus</a:t>
            </a:r>
            <a:endParaRPr lang="en-GB" sz="2000" dirty="0" smtClean="0"/>
          </a:p>
          <a:p>
            <a:r>
              <a:rPr lang="en-GB" sz="2000" dirty="0" smtClean="0"/>
              <a:t> </a:t>
            </a:r>
            <a:r>
              <a:rPr lang="en-GB" sz="2000" dirty="0" err="1" smtClean="0"/>
              <a:t>Amytornis</a:t>
            </a:r>
            <a:r>
              <a:rPr lang="en-GB" sz="2000" dirty="0" smtClean="0"/>
              <a:t> </a:t>
            </a:r>
          </a:p>
          <a:p>
            <a:r>
              <a:rPr lang="en-GB" sz="2000" dirty="0" err="1" smtClean="0"/>
              <a:t>Camptostoma</a:t>
            </a:r>
            <a:endParaRPr lang="en-GB" sz="2000" dirty="0" smtClean="0"/>
          </a:p>
          <a:p>
            <a:r>
              <a:rPr lang="en-GB" sz="2000" dirty="0" smtClean="0"/>
              <a:t> </a:t>
            </a:r>
            <a:endParaRPr lang="en-GB" sz="2000" dirty="0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2075770" y="2085220"/>
            <a:ext cx="0" cy="2345009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418353" y="3622342"/>
            <a:ext cx="9637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 smtClean="0">
                <a:solidFill>
                  <a:srgbClr val="FF0000"/>
                </a:solidFill>
              </a:rPr>
              <a:t>AMI</a:t>
            </a:r>
            <a:endParaRPr lang="en-GB" sz="3600" dirty="0">
              <a:solidFill>
                <a:srgbClr val="FF0000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619672" y="4430229"/>
            <a:ext cx="1114944" cy="1569660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GB" sz="2400" dirty="0" smtClean="0"/>
              <a:t>23.12</a:t>
            </a:r>
          </a:p>
          <a:p>
            <a:r>
              <a:rPr lang="en-GB" sz="2400" dirty="0" smtClean="0"/>
              <a:t>34.54</a:t>
            </a:r>
          </a:p>
          <a:p>
            <a:r>
              <a:rPr lang="en-GB" sz="2400" dirty="0" smtClean="0"/>
              <a:t>37.21</a:t>
            </a:r>
          </a:p>
          <a:p>
            <a:r>
              <a:rPr lang="en-GB" sz="2400" dirty="0" smtClean="0"/>
              <a:t>38.55</a:t>
            </a:r>
          </a:p>
        </p:txBody>
      </p:sp>
      <p:cxnSp>
        <p:nvCxnSpPr>
          <p:cNvPr id="21" name="Straight Arrow Connector 20"/>
          <p:cNvCxnSpPr/>
          <p:nvPr/>
        </p:nvCxnSpPr>
        <p:spPr>
          <a:xfrm flipH="1">
            <a:off x="971600" y="3356992"/>
            <a:ext cx="115125" cy="1080120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265458" y="6218652"/>
            <a:ext cx="12517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Posterior</a:t>
            </a:r>
          </a:p>
          <a:p>
            <a:r>
              <a:rPr lang="en-GB" dirty="0" smtClean="0"/>
              <a:t> probability</a:t>
            </a:r>
            <a:endParaRPr lang="en-GB" dirty="0"/>
          </a:p>
        </p:txBody>
      </p:sp>
      <p:sp>
        <p:nvSpPr>
          <p:cNvPr id="25" name="TextBox 24"/>
          <p:cNvSpPr txBox="1"/>
          <p:nvPr/>
        </p:nvSpPr>
        <p:spPr>
          <a:xfrm>
            <a:off x="1925798" y="6220305"/>
            <a:ext cx="19371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AMI can MEASURE</a:t>
            </a:r>
          </a:p>
          <a:p>
            <a:r>
              <a:rPr lang="en-GB" dirty="0" smtClean="0"/>
              <a:t>Branch lengths!</a:t>
            </a:r>
          </a:p>
        </p:txBody>
      </p:sp>
      <p:cxnSp>
        <p:nvCxnSpPr>
          <p:cNvPr id="29" name="Straight Arrow Connector 28"/>
          <p:cNvCxnSpPr/>
          <p:nvPr/>
        </p:nvCxnSpPr>
        <p:spPr>
          <a:xfrm>
            <a:off x="1741567" y="2085220"/>
            <a:ext cx="620305" cy="0"/>
          </a:xfrm>
          <a:prstGeom prst="straightConnector1">
            <a:avLst/>
          </a:prstGeom>
          <a:ln w="762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/>
          <p:cNvSpPr/>
          <p:nvPr/>
        </p:nvSpPr>
        <p:spPr>
          <a:xfrm>
            <a:off x="793729" y="2852936"/>
            <a:ext cx="723482" cy="504056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7013415" y="3223321"/>
            <a:ext cx="438905" cy="830166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2915816" y="4446080"/>
            <a:ext cx="2016224" cy="83099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GB" sz="4800" dirty="0" err="1" smtClean="0">
                <a:solidFill>
                  <a:srgbClr val="FF0000"/>
                </a:solidFill>
              </a:rPr>
              <a:t>NexML</a:t>
            </a:r>
            <a:endParaRPr lang="en-GB" sz="4800" dirty="0">
              <a:solidFill>
                <a:srgbClr val="FF0000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5436096" y="6390212"/>
            <a:ext cx="779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Genus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7507521" y="6390944"/>
            <a:ext cx="7891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Family</a:t>
            </a:r>
          </a:p>
        </p:txBody>
      </p:sp>
      <p:cxnSp>
        <p:nvCxnSpPr>
          <p:cNvPr id="41" name="Straight Arrow Connector 40"/>
          <p:cNvCxnSpPr/>
          <p:nvPr/>
        </p:nvCxnSpPr>
        <p:spPr>
          <a:xfrm>
            <a:off x="5606333" y="3328390"/>
            <a:ext cx="0" cy="830166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2915816" y="5304415"/>
            <a:ext cx="2016224" cy="83099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GB" sz="4800" dirty="0" smtClean="0">
                <a:solidFill>
                  <a:srgbClr val="FF0000"/>
                </a:solidFill>
              </a:rPr>
              <a:t>HTML</a:t>
            </a:r>
            <a:endParaRPr lang="en-GB" sz="4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6569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8653"/>
            <a:ext cx="7852368" cy="6752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ounded Rectangle 4"/>
          <p:cNvSpPr/>
          <p:nvPr/>
        </p:nvSpPr>
        <p:spPr>
          <a:xfrm>
            <a:off x="2267744" y="692696"/>
            <a:ext cx="3888432" cy="126972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extBox 3"/>
          <p:cNvSpPr txBox="1"/>
          <p:nvPr/>
        </p:nvSpPr>
        <p:spPr>
          <a:xfrm>
            <a:off x="6444208" y="1700808"/>
            <a:ext cx="7462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 smtClean="0"/>
              <a:t>ACS</a:t>
            </a:r>
            <a:endParaRPr lang="en-GB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7524328" y="2564904"/>
            <a:ext cx="8210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 err="1" smtClean="0"/>
              <a:t>IUCr</a:t>
            </a:r>
            <a:endParaRPr lang="en-GB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7524328" y="4221088"/>
            <a:ext cx="7313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 smtClean="0"/>
              <a:t>RSC</a:t>
            </a:r>
            <a:endParaRPr lang="en-GB" sz="2800" dirty="0"/>
          </a:p>
        </p:txBody>
      </p:sp>
      <p:sp>
        <p:nvSpPr>
          <p:cNvPr id="8" name="TextBox 7"/>
          <p:cNvSpPr txBox="1"/>
          <p:nvPr/>
        </p:nvSpPr>
        <p:spPr>
          <a:xfrm>
            <a:off x="2483768" y="860922"/>
            <a:ext cx="3960440" cy="181588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2800" b="1" dirty="0" smtClean="0"/>
              <a:t>Supplemental Information (CIFs) harvested </a:t>
            </a:r>
          </a:p>
          <a:p>
            <a:r>
              <a:rPr lang="en-GB" sz="2800" b="1" dirty="0" smtClean="0"/>
              <a:t>from Publications </a:t>
            </a:r>
            <a:endParaRPr lang="en-GB" sz="28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6596608" y="5517232"/>
            <a:ext cx="6751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 smtClean="0"/>
              <a:t>ELS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1824346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688" y="102284"/>
            <a:ext cx="7883712" cy="67557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552" y="123781"/>
            <a:ext cx="8229600" cy="720080"/>
          </a:xfrm>
          <a:solidFill>
            <a:schemeClr val="bg1"/>
          </a:solidFill>
        </p:spPr>
        <p:txBody>
          <a:bodyPr>
            <a:normAutofit fontScale="90000"/>
          </a:bodyPr>
          <a:lstStyle/>
          <a:p>
            <a:r>
              <a:rPr lang="en-GB" dirty="0" smtClean="0"/>
              <a:t>As-</a:t>
            </a:r>
            <a:r>
              <a:rPr lang="en-GB" dirty="0" err="1" smtClean="0"/>
              <a:t>Cl</a:t>
            </a:r>
            <a:r>
              <a:rPr lang="en-GB" dirty="0" smtClean="0"/>
              <a:t> Bond lengths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6948264" y="5013175"/>
            <a:ext cx="9845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 smtClean="0"/>
              <a:t>Long</a:t>
            </a:r>
            <a:endParaRPr lang="en-GB" sz="3200" dirty="0"/>
          </a:p>
        </p:txBody>
      </p:sp>
      <p:sp>
        <p:nvSpPr>
          <p:cNvPr id="6" name="TextBox 5"/>
          <p:cNvSpPr txBox="1"/>
          <p:nvPr/>
        </p:nvSpPr>
        <p:spPr>
          <a:xfrm>
            <a:off x="1475656" y="5028982"/>
            <a:ext cx="10871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 smtClean="0"/>
              <a:t>Short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1394535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2313"/>
            <a:ext cx="9151856" cy="6619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851920" y="1988840"/>
            <a:ext cx="9845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 smtClean="0"/>
              <a:t>Long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3449632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41" y="188641"/>
            <a:ext cx="9144521" cy="67090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148518" y="2281227"/>
            <a:ext cx="10871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 smtClean="0"/>
              <a:t>Short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1291140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54" y="548680"/>
            <a:ext cx="9065293" cy="5760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160009" y="1484784"/>
            <a:ext cx="15786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smtClean="0">
                <a:solidFill>
                  <a:srgbClr val="C00000"/>
                </a:solidFill>
              </a:rPr>
              <a:t>Link to Journal</a:t>
            </a:r>
            <a:endParaRPr lang="en-GB" b="1" dirty="0">
              <a:solidFill>
                <a:srgbClr val="C00000"/>
              </a:solidFill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7596336" y="692696"/>
            <a:ext cx="936104" cy="1368152"/>
          </a:xfrm>
          <a:prstGeom prst="straightConnector1">
            <a:avLst/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2121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10354957"/>
              </p:ext>
            </p:extLst>
          </p:nvPr>
        </p:nvGraphicFramePr>
        <p:xfrm>
          <a:off x="-900608" y="1124744"/>
          <a:ext cx="9649072" cy="4480560"/>
        </p:xfrm>
        <a:graphic>
          <a:graphicData uri="http://schemas.openxmlformats.org/drawingml/2006/table">
            <a:tbl>
              <a:tblPr/>
              <a:tblGrid>
                <a:gridCol w="4824536"/>
                <a:gridCol w="4824536"/>
              </a:tblGrid>
              <a:tr h="448056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Font typeface="Arial"/>
                        <a:buChar char="•"/>
                      </a:pPr>
                      <a:r>
                        <a:rPr lang="en-GB" b="1" dirty="0" smtClean="0"/>
                        <a:t>Open</a:t>
                      </a:r>
                      <a:r>
                        <a:rPr lang="en-GB" b="1" baseline="0" dirty="0" smtClean="0"/>
                        <a:t> </a:t>
                      </a:r>
                      <a:r>
                        <a:rPr lang="en-GB" b="1" dirty="0" smtClean="0"/>
                        <a:t>Data</a:t>
                      </a:r>
                      <a:r>
                        <a:rPr lang="en-GB" b="1" dirty="0"/>
                        <a:t>, </a:t>
                      </a:r>
                      <a:r>
                        <a:rPr lang="en-GB" b="1" dirty="0" smtClean="0"/>
                        <a:t>Open Standards</a:t>
                      </a:r>
                      <a:r>
                        <a:rPr lang="en-GB" b="1" dirty="0"/>
                        <a:t>, </a:t>
                      </a:r>
                      <a:r>
                        <a:rPr lang="en-GB" b="1" dirty="0" smtClean="0"/>
                        <a:t>Open Source</a:t>
                      </a:r>
                      <a:endParaRPr lang="en-GB" b="1" dirty="0"/>
                    </a:p>
                    <a:p>
                      <a:pPr>
                        <a:buFont typeface="Arial"/>
                        <a:buChar char="•"/>
                      </a:pPr>
                      <a:r>
                        <a:rPr lang="en-GB" dirty="0"/>
                        <a:t>consistent and complementary</a:t>
                      </a:r>
                    </a:p>
                    <a:p>
                      <a:pPr>
                        <a:buFont typeface="Arial"/>
                        <a:buChar char="•"/>
                      </a:pPr>
                      <a:r>
                        <a:rPr lang="en-GB" dirty="0"/>
                        <a:t>non-divisive and fun</a:t>
                      </a:r>
                    </a:p>
                    <a:p>
                      <a:pPr>
                        <a:buFont typeface="Arial"/>
                        <a:buChar char="•"/>
                      </a:pPr>
                      <a:r>
                        <a:rPr lang="en-GB" dirty="0" smtClean="0"/>
                        <a:t>CDK</a:t>
                      </a:r>
                      <a:endParaRPr lang="en-GB" dirty="0"/>
                    </a:p>
                    <a:p>
                      <a:pPr>
                        <a:buFont typeface="Arial"/>
                        <a:buChar char="•"/>
                      </a:pPr>
                      <a:r>
                        <a:rPr lang="en-GB" dirty="0" err="1"/>
                        <a:t>JChempaint</a:t>
                      </a:r>
                      <a:endParaRPr lang="en-GB" dirty="0"/>
                    </a:p>
                    <a:p>
                      <a:pPr>
                        <a:buFont typeface="Arial"/>
                        <a:buChar char="•"/>
                      </a:pPr>
                      <a:r>
                        <a:rPr lang="en-GB" dirty="0"/>
                        <a:t>Jmol</a:t>
                      </a:r>
                    </a:p>
                    <a:p>
                      <a:pPr>
                        <a:buFont typeface="Arial"/>
                        <a:buChar char="•"/>
                      </a:pPr>
                      <a:r>
                        <a:rPr lang="en-GB" dirty="0" err="1"/>
                        <a:t>JOELib</a:t>
                      </a:r>
                      <a:endParaRPr lang="en-GB" dirty="0"/>
                    </a:p>
                    <a:p>
                      <a:pPr>
                        <a:buFont typeface="Arial"/>
                        <a:buChar char="•"/>
                      </a:pPr>
                      <a:r>
                        <a:rPr lang="en-GB" dirty="0"/>
                        <a:t>JUMBO</a:t>
                      </a:r>
                    </a:p>
                    <a:p>
                      <a:pPr>
                        <a:buFont typeface="Arial"/>
                        <a:buChar char="•"/>
                      </a:pPr>
                      <a:r>
                        <a:rPr lang="en-GB" dirty="0"/>
                        <a:t>NMRShiftDB</a:t>
                      </a:r>
                    </a:p>
                    <a:p>
                      <a:pPr>
                        <a:buFont typeface="Arial"/>
                        <a:buChar char="•"/>
                      </a:pPr>
                      <a:r>
                        <a:rPr lang="en-GB" dirty="0"/>
                        <a:t>Octet</a:t>
                      </a:r>
                    </a:p>
                    <a:p>
                      <a:pPr>
                        <a:buFont typeface="Arial"/>
                        <a:buChar char="•"/>
                      </a:pPr>
                      <a:r>
                        <a:rPr lang="en-GB" dirty="0" err="1"/>
                        <a:t>Openbabel</a:t>
                      </a:r>
                      <a:endParaRPr lang="en-GB" dirty="0"/>
                    </a:p>
                    <a:p>
                      <a:pPr>
                        <a:buFont typeface="Arial"/>
                        <a:buChar char="•"/>
                      </a:pPr>
                      <a:r>
                        <a:rPr lang="en-GB" dirty="0"/>
                        <a:t>QSAR</a:t>
                      </a:r>
                    </a:p>
                    <a:p>
                      <a:pPr>
                        <a:buFont typeface="Arial"/>
                        <a:buChar char="•"/>
                      </a:pPr>
                      <a:r>
                        <a:rPr lang="en-GB" dirty="0" smtClean="0"/>
                        <a:t>WWMM</a:t>
                      </a:r>
                    </a:p>
                    <a:p>
                      <a:pPr>
                        <a:buFont typeface="Arial"/>
                        <a:buChar char="•"/>
                      </a:pPr>
                      <a:r>
                        <a:rPr lang="en-GB" dirty="0" err="1" smtClean="0"/>
                        <a:t>JSpecView</a:t>
                      </a:r>
                      <a:endParaRPr lang="en-GB" dirty="0" smtClean="0"/>
                    </a:p>
                    <a:p>
                      <a:pPr>
                        <a:buFont typeface="Arial"/>
                        <a:buChar char="•"/>
                      </a:pPr>
                      <a:endParaRPr lang="en-GB" dirty="0" smtClean="0"/>
                    </a:p>
                    <a:p>
                      <a:pPr>
                        <a:buFont typeface="Arial"/>
                        <a:buChar char="•"/>
                      </a:pPr>
                      <a:r>
                        <a:rPr lang="en-GB" dirty="0" smtClean="0">
                          <a:hlinkClick r:id="rId2"/>
                        </a:rPr>
                        <a:t>http://www.blueobelisk.org</a:t>
                      </a:r>
                      <a:r>
                        <a:rPr lang="en-GB" dirty="0" smtClean="0"/>
                        <a:t> </a:t>
                      </a:r>
                      <a:endParaRPr lang="en-GB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251520" y="467089"/>
            <a:ext cx="7848872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  <a:t>The Blue Obelisk – </a:t>
            </a:r>
            <a:r>
              <a:rPr kumimoji="0" lang="en-US" sz="2800" b="1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  <a:t>Open Chemistry</a:t>
            </a:r>
          </a:p>
        </p:txBody>
      </p:sp>
      <p:pic>
        <p:nvPicPr>
          <p:cNvPr id="2050" name="Picture 2" descr="Z:\Documents\standalone\resources\blueobelisk\obelisk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052736"/>
            <a:ext cx="2495550" cy="5572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28278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1" y="0"/>
            <a:ext cx="9160777" cy="65527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211960" y="692696"/>
            <a:ext cx="4712316" cy="70788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4000" b="1" dirty="0" smtClean="0"/>
              <a:t>From </a:t>
            </a:r>
            <a:r>
              <a:rPr lang="en-GB" sz="4000" b="1" dirty="0" err="1" smtClean="0"/>
              <a:t>Saulius</a:t>
            </a:r>
            <a:r>
              <a:rPr lang="en-GB" sz="4000" b="1" dirty="0" smtClean="0"/>
              <a:t> </a:t>
            </a:r>
            <a:r>
              <a:rPr lang="en-GB" sz="4000" b="1" dirty="0" err="1" smtClean="0"/>
              <a:t>Grazulis</a:t>
            </a:r>
            <a:endParaRPr lang="en-GB" sz="4000" b="1" dirty="0"/>
          </a:p>
        </p:txBody>
      </p:sp>
    </p:spTree>
    <p:extLst>
      <p:ext uri="{BB962C8B-B14F-4D97-AF65-F5344CB8AC3E}">
        <p14:creationId xmlns:p14="http://schemas.microsoft.com/office/powerpoint/2010/main" val="4196064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116632"/>
            <a:ext cx="8229600" cy="1143000"/>
          </a:xfrm>
        </p:spPr>
        <p:txBody>
          <a:bodyPr>
            <a:normAutofit/>
          </a:bodyPr>
          <a:lstStyle/>
          <a:p>
            <a:r>
              <a:rPr lang="en-GB" sz="3600" dirty="0" smtClean="0"/>
              <a:t>Blue Obelisk 2005-03-13</a:t>
            </a:r>
            <a:endParaRPr lang="en-GB" sz="3600" dirty="0"/>
          </a:p>
        </p:txBody>
      </p:sp>
      <p:pic>
        <p:nvPicPr>
          <p:cNvPr id="3074" name="Picture 2" descr="Z:\Documents\standalone\resources\blueobelisk\obeliskgroup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854714"/>
            <a:ext cx="7848871" cy="5886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444391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Recommendations for Open Crystallography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Require Open Crystal Data for all publications</a:t>
            </a:r>
          </a:p>
          <a:p>
            <a:r>
              <a:rPr lang="en-GB" dirty="0" smtClean="0"/>
              <a:t>Deposition of Open Data in COD</a:t>
            </a:r>
          </a:p>
          <a:p>
            <a:r>
              <a:rPr lang="en-GB" dirty="0" smtClean="0"/>
              <a:t>Integrate CIF dictionaries as RDF into Linked Open Data</a:t>
            </a:r>
          </a:p>
          <a:p>
            <a:r>
              <a:rPr lang="en-GB" dirty="0" smtClean="0"/>
              <a:t>Integrate  COD into Linked Open Data Cloud</a:t>
            </a:r>
          </a:p>
          <a:p>
            <a:r>
              <a:rPr lang="en-GB" dirty="0" smtClean="0"/>
              <a:t>CCDC/ICSD to publish RAW author CIFs Openly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61248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hlinkClick r:id="rId2"/>
              </a:rPr>
              <a:t>http://</a:t>
            </a:r>
            <a:r>
              <a:rPr lang="en-GB" dirty="0" smtClean="0">
                <a:hlinkClick r:id="rId2"/>
              </a:rPr>
              <a:t>upload.wikimedia.org/wikipedia/commons/3/34/LOD_Cloud_Diagram_as_of_September_2011.png</a:t>
            </a:r>
            <a:r>
              <a:rPr lang="en-GB" dirty="0" smtClean="0"/>
              <a:t> </a:t>
            </a:r>
          </a:p>
          <a:p>
            <a:endParaRPr lang="en-GB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477" y="548680"/>
            <a:ext cx="8190029" cy="54006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Oval 6"/>
          <p:cNvSpPr/>
          <p:nvPr/>
        </p:nvSpPr>
        <p:spPr>
          <a:xfrm>
            <a:off x="4067944" y="4653136"/>
            <a:ext cx="792088" cy="504056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 smtClean="0">
                <a:solidFill>
                  <a:schemeClr val="tx1"/>
                </a:solidFill>
              </a:rPr>
              <a:t>COD</a:t>
            </a:r>
            <a:endParaRPr lang="en-GB" sz="1600" dirty="0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3923928" y="3645024"/>
            <a:ext cx="1080120" cy="504056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 smtClean="0">
                <a:solidFill>
                  <a:schemeClr val="tx1"/>
                </a:solidFill>
              </a:rPr>
              <a:t>CIFDIC</a:t>
            </a:r>
            <a:endParaRPr lang="en-GB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8726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1" descr="readers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9282" y="2660240"/>
            <a:ext cx="925680" cy="84846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2" descr="docxFile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4248" y="1675312"/>
            <a:ext cx="750888" cy="8318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3" descr="servers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1734" y="3410619"/>
            <a:ext cx="685800" cy="6731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Bent Arrow 74"/>
          <p:cNvSpPr>
            <a:spLocks noChangeArrowheads="1"/>
          </p:cNvSpPr>
          <p:nvPr/>
        </p:nvSpPr>
        <p:spPr bwMode="auto">
          <a:xfrm>
            <a:off x="2293104" y="2091236"/>
            <a:ext cx="1378744" cy="592137"/>
          </a:xfrm>
          <a:custGeom>
            <a:avLst/>
            <a:gdLst>
              <a:gd name="T0" fmla="*/ 2278023 w 2678073"/>
              <a:gd name="T1" fmla="*/ 0 h 1600200"/>
              <a:gd name="T2" fmla="*/ 2278023 w 2678073"/>
              <a:gd name="T3" fmla="*/ 550693 h 1600200"/>
              <a:gd name="T4" fmla="*/ 137009 w 2678073"/>
              <a:gd name="T5" fmla="*/ 1600200 h 1600200"/>
              <a:gd name="T6" fmla="*/ 2678073 w 2678073"/>
              <a:gd name="T7" fmla="*/ 275346 h 1600200"/>
              <a:gd name="T8" fmla="*/ 3 60000 65536"/>
              <a:gd name="T9" fmla="*/ 1 60000 65536"/>
              <a:gd name="T10" fmla="*/ 1 60000 65536"/>
              <a:gd name="T11" fmla="*/ 0 60000 65536"/>
              <a:gd name="T12" fmla="*/ 0 w 2678073"/>
              <a:gd name="T13" fmla="*/ 0 h 1600200"/>
              <a:gd name="T14" fmla="*/ 2678073 w 2678073"/>
              <a:gd name="T15" fmla="*/ 1600200 h 16002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678073" h="1600200">
                <a:moveTo>
                  <a:pt x="0" y="1600200"/>
                </a:moveTo>
                <a:lnTo>
                  <a:pt x="0" y="838425"/>
                </a:lnTo>
                <a:cubicBezTo>
                  <a:pt x="0" y="451777"/>
                  <a:pt x="313440" y="138337"/>
                  <a:pt x="700087" y="138337"/>
                </a:cubicBezTo>
                <a:lnTo>
                  <a:pt x="2278023" y="138337"/>
                </a:lnTo>
                <a:lnTo>
                  <a:pt x="2278023" y="0"/>
                </a:lnTo>
                <a:lnTo>
                  <a:pt x="2678073" y="275346"/>
                </a:lnTo>
                <a:lnTo>
                  <a:pt x="2278023" y="550693"/>
                </a:lnTo>
                <a:lnTo>
                  <a:pt x="2278023" y="412356"/>
                </a:lnTo>
                <a:lnTo>
                  <a:pt x="700088" y="412356"/>
                </a:lnTo>
                <a:lnTo>
                  <a:pt x="700087" y="412356"/>
                </a:lnTo>
                <a:cubicBezTo>
                  <a:pt x="464776" y="412356"/>
                  <a:pt x="274019" y="603113"/>
                  <a:pt x="274019" y="838424"/>
                </a:cubicBezTo>
                <a:lnTo>
                  <a:pt x="274018" y="1600200"/>
                </a:lnTo>
                <a:close/>
              </a:path>
            </a:pathLst>
          </a:custGeom>
          <a:gradFill rotWithShape="1">
            <a:gsLst>
              <a:gs pos="0">
                <a:srgbClr val="3A7CCB"/>
              </a:gs>
              <a:gs pos="20000">
                <a:srgbClr val="3C7BC7"/>
              </a:gs>
              <a:gs pos="100000">
                <a:srgbClr val="2C5D98"/>
              </a:gs>
            </a:gsLst>
            <a:lin ang="5400000"/>
          </a:gradFill>
          <a:ln w="38100">
            <a:solidFill>
              <a:srgbClr val="4A7EBB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/>
            <a:endParaRPr lang="en-US">
              <a:latin typeface="Calibri" charset="0"/>
            </a:endParaRPr>
          </a:p>
        </p:txBody>
      </p:sp>
      <p:sp>
        <p:nvSpPr>
          <p:cNvPr id="10" name="Bent Arrow 75"/>
          <p:cNvSpPr>
            <a:spLocks noChangeArrowheads="1"/>
          </p:cNvSpPr>
          <p:nvPr/>
        </p:nvSpPr>
        <p:spPr bwMode="auto">
          <a:xfrm rot="5400000">
            <a:off x="5233536" y="1416481"/>
            <a:ext cx="592138" cy="1831828"/>
          </a:xfrm>
          <a:custGeom>
            <a:avLst/>
            <a:gdLst>
              <a:gd name="T0" fmla="*/ 1270471 w 1934924"/>
              <a:gd name="T1" fmla="*/ 0 h 3038862"/>
              <a:gd name="T2" fmla="*/ 1270471 w 1934924"/>
              <a:gd name="T3" fmla="*/ 825322 h 3038862"/>
              <a:gd name="T4" fmla="*/ 220523 w 1934924"/>
              <a:gd name="T5" fmla="*/ 3038862 h 3038862"/>
              <a:gd name="T6" fmla="*/ 1934924 w 1934924"/>
              <a:gd name="T7" fmla="*/ 412661 h 3038862"/>
              <a:gd name="T8" fmla="*/ 3 60000 65536"/>
              <a:gd name="T9" fmla="*/ 1 60000 65536"/>
              <a:gd name="T10" fmla="*/ 1 60000 65536"/>
              <a:gd name="T11" fmla="*/ 0 60000 65536"/>
              <a:gd name="T12" fmla="*/ 0 w 1934924"/>
              <a:gd name="T13" fmla="*/ 0 h 3038862"/>
              <a:gd name="T14" fmla="*/ 1934924 w 1934924"/>
              <a:gd name="T15" fmla="*/ 3038862 h 303886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934924" h="3038862">
                <a:moveTo>
                  <a:pt x="0" y="3038862"/>
                </a:moveTo>
                <a:lnTo>
                  <a:pt x="0" y="962470"/>
                </a:lnTo>
                <a:cubicBezTo>
                  <a:pt x="0" y="537027"/>
                  <a:pt x="344889" y="192138"/>
                  <a:pt x="770331" y="192138"/>
                </a:cubicBezTo>
                <a:lnTo>
                  <a:pt x="1270471" y="192138"/>
                </a:lnTo>
                <a:lnTo>
                  <a:pt x="1270471" y="0"/>
                </a:lnTo>
                <a:lnTo>
                  <a:pt x="1934924" y="412661"/>
                </a:lnTo>
                <a:lnTo>
                  <a:pt x="1270471" y="825322"/>
                </a:lnTo>
                <a:lnTo>
                  <a:pt x="1270471" y="633185"/>
                </a:lnTo>
                <a:lnTo>
                  <a:pt x="770332" y="633185"/>
                </a:lnTo>
                <a:lnTo>
                  <a:pt x="770331" y="633185"/>
                </a:lnTo>
                <a:cubicBezTo>
                  <a:pt x="588472" y="633185"/>
                  <a:pt x="441047" y="780610"/>
                  <a:pt x="441047" y="962469"/>
                </a:cubicBezTo>
                <a:lnTo>
                  <a:pt x="441047" y="3038862"/>
                </a:lnTo>
                <a:close/>
              </a:path>
            </a:pathLst>
          </a:custGeom>
          <a:gradFill rotWithShape="1">
            <a:gsLst>
              <a:gs pos="0">
                <a:srgbClr val="3A7CCB"/>
              </a:gs>
              <a:gs pos="20000">
                <a:srgbClr val="3C7BC7"/>
              </a:gs>
              <a:gs pos="100000">
                <a:srgbClr val="2C5D98"/>
              </a:gs>
            </a:gsLst>
            <a:lin ang="5400000"/>
          </a:gradFill>
          <a:ln w="38100">
            <a:solidFill>
              <a:srgbClr val="4A7EBB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/>
            <a:endParaRPr lang="en-US">
              <a:latin typeface="Calibri" charset="0"/>
            </a:endParaRPr>
          </a:p>
        </p:txBody>
      </p:sp>
      <p:sp>
        <p:nvSpPr>
          <p:cNvPr id="11" name="U-Turn Arrow 76"/>
          <p:cNvSpPr>
            <a:spLocks noChangeArrowheads="1"/>
          </p:cNvSpPr>
          <p:nvPr/>
        </p:nvSpPr>
        <p:spPr bwMode="auto">
          <a:xfrm rot="5400000">
            <a:off x="4535808" y="2621677"/>
            <a:ext cx="1627189" cy="789062"/>
          </a:xfrm>
          <a:custGeom>
            <a:avLst/>
            <a:gdLst>
              <a:gd name="T0" fmla="*/ 3183348 w 3780073"/>
              <a:gd name="T1" fmla="*/ 1244028 h 1790999"/>
              <a:gd name="T2" fmla="*/ 3481710 w 3780073"/>
              <a:gd name="T3" fmla="*/ 1537017 h 1790999"/>
              <a:gd name="T4" fmla="*/ 3780073 w 3780073"/>
              <a:gd name="T5" fmla="*/ 1244028 h 1790999"/>
              <a:gd name="T6" fmla="*/ 1808568 w 3780073"/>
              <a:gd name="T7" fmla="*/ 0 h 1790999"/>
              <a:gd name="T8" fmla="*/ 135426 w 3780073"/>
              <a:gd name="T9" fmla="*/ 1790999 h 1790999"/>
              <a:gd name="T10" fmla="*/ 1 60000 65536"/>
              <a:gd name="T11" fmla="*/ 1 60000 65536"/>
              <a:gd name="T12" fmla="*/ 0 60000 65536"/>
              <a:gd name="T13" fmla="*/ 3 60000 65536"/>
              <a:gd name="T14" fmla="*/ 1 60000 65536"/>
              <a:gd name="T15" fmla="*/ 0 w 3780073"/>
              <a:gd name="T16" fmla="*/ 0 h 1790999"/>
              <a:gd name="T17" fmla="*/ 3780073 w 3780073"/>
              <a:gd name="T18" fmla="*/ 1790999 h 179099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780073" h="1790999">
                <a:moveTo>
                  <a:pt x="0" y="1790999"/>
                </a:moveTo>
                <a:lnTo>
                  <a:pt x="0" y="783562"/>
                </a:lnTo>
                <a:cubicBezTo>
                  <a:pt x="0" y="350812"/>
                  <a:pt x="350812" y="0"/>
                  <a:pt x="783561" y="0"/>
                </a:cubicBezTo>
                <a:lnTo>
                  <a:pt x="2833575" y="0"/>
                </a:lnTo>
                <a:lnTo>
                  <a:pt x="2833574" y="0"/>
                </a:lnTo>
                <a:cubicBezTo>
                  <a:pt x="3266324" y="0"/>
                  <a:pt x="3617137" y="350812"/>
                  <a:pt x="3617137" y="783562"/>
                </a:cubicBezTo>
                <a:lnTo>
                  <a:pt x="3617137" y="1244028"/>
                </a:lnTo>
                <a:lnTo>
                  <a:pt x="3780073" y="1244028"/>
                </a:lnTo>
                <a:lnTo>
                  <a:pt x="3481710" y="1537017"/>
                </a:lnTo>
                <a:lnTo>
                  <a:pt x="3183348" y="1244028"/>
                </a:lnTo>
                <a:lnTo>
                  <a:pt x="3346284" y="1244028"/>
                </a:lnTo>
                <a:lnTo>
                  <a:pt x="3346284" y="783562"/>
                </a:lnTo>
                <a:cubicBezTo>
                  <a:pt x="3346284" y="500400"/>
                  <a:pt x="3116736" y="270853"/>
                  <a:pt x="2833575" y="270853"/>
                </a:cubicBezTo>
                <a:lnTo>
                  <a:pt x="783562" y="270853"/>
                </a:lnTo>
                <a:lnTo>
                  <a:pt x="783561" y="270853"/>
                </a:lnTo>
                <a:cubicBezTo>
                  <a:pt x="500400" y="270853"/>
                  <a:pt x="270853" y="500400"/>
                  <a:pt x="270853" y="783561"/>
                </a:cubicBezTo>
                <a:lnTo>
                  <a:pt x="270853" y="1790999"/>
                </a:lnTo>
                <a:close/>
              </a:path>
            </a:pathLst>
          </a:custGeom>
          <a:gradFill rotWithShape="1">
            <a:gsLst>
              <a:gs pos="0">
                <a:srgbClr val="3A7CCB"/>
              </a:gs>
              <a:gs pos="20000">
                <a:srgbClr val="3C7BC7"/>
              </a:gs>
              <a:gs pos="100000">
                <a:srgbClr val="2C5D98"/>
              </a:gs>
            </a:gsLst>
            <a:lin ang="5400000"/>
          </a:gradFill>
          <a:ln w="38100">
            <a:solidFill>
              <a:srgbClr val="4A7EBB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/>
            <a:endParaRPr lang="en-US">
              <a:latin typeface="Calibri" charset="0"/>
            </a:endParaRPr>
          </a:p>
        </p:txBody>
      </p:sp>
      <p:sp>
        <p:nvSpPr>
          <p:cNvPr id="12" name="Bent Arrow 77"/>
          <p:cNvSpPr>
            <a:spLocks noChangeArrowheads="1"/>
          </p:cNvSpPr>
          <p:nvPr/>
        </p:nvSpPr>
        <p:spPr bwMode="auto">
          <a:xfrm rot="16200000">
            <a:off x="2629935" y="3090823"/>
            <a:ext cx="600950" cy="1552726"/>
          </a:xfrm>
          <a:custGeom>
            <a:avLst/>
            <a:gdLst>
              <a:gd name="T0" fmla="*/ 701648 w 1068608"/>
              <a:gd name="T1" fmla="*/ 0 h 2814306"/>
              <a:gd name="T2" fmla="*/ 701648 w 1068608"/>
              <a:gd name="T3" fmla="*/ 684379 h 2814306"/>
              <a:gd name="T4" fmla="*/ 172591 w 1068608"/>
              <a:gd name="T5" fmla="*/ 2814306 h 2814306"/>
              <a:gd name="T6" fmla="*/ 1068608 w 1068608"/>
              <a:gd name="T7" fmla="*/ 342190 h 2814306"/>
              <a:gd name="T8" fmla="*/ 3 60000 65536"/>
              <a:gd name="T9" fmla="*/ 1 60000 65536"/>
              <a:gd name="T10" fmla="*/ 1 60000 65536"/>
              <a:gd name="T11" fmla="*/ 0 60000 65536"/>
              <a:gd name="T12" fmla="*/ 0 w 1068608"/>
              <a:gd name="T13" fmla="*/ 0 h 2814306"/>
              <a:gd name="T14" fmla="*/ 1068608 w 1068608"/>
              <a:gd name="T15" fmla="*/ 2814306 h 281430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68608" h="2814306">
                <a:moveTo>
                  <a:pt x="0" y="2814306"/>
                </a:moveTo>
                <a:lnTo>
                  <a:pt x="0" y="668575"/>
                </a:lnTo>
                <a:cubicBezTo>
                  <a:pt x="0" y="392998"/>
                  <a:pt x="223399" y="169599"/>
                  <a:pt x="498975" y="169599"/>
                </a:cubicBezTo>
                <a:lnTo>
                  <a:pt x="701648" y="169599"/>
                </a:lnTo>
                <a:lnTo>
                  <a:pt x="701648" y="0"/>
                </a:lnTo>
                <a:lnTo>
                  <a:pt x="1068608" y="342190"/>
                </a:lnTo>
                <a:lnTo>
                  <a:pt x="701648" y="684379"/>
                </a:lnTo>
                <a:lnTo>
                  <a:pt x="701648" y="514781"/>
                </a:lnTo>
                <a:lnTo>
                  <a:pt x="498976" y="514781"/>
                </a:lnTo>
                <a:lnTo>
                  <a:pt x="498975" y="514781"/>
                </a:lnTo>
                <a:cubicBezTo>
                  <a:pt x="414037" y="514781"/>
                  <a:pt x="345182" y="583636"/>
                  <a:pt x="345182" y="668574"/>
                </a:cubicBezTo>
                <a:lnTo>
                  <a:pt x="345182" y="2814306"/>
                </a:lnTo>
                <a:close/>
              </a:path>
            </a:pathLst>
          </a:custGeom>
          <a:gradFill rotWithShape="1">
            <a:gsLst>
              <a:gs pos="0">
                <a:srgbClr val="3A7CCB"/>
              </a:gs>
              <a:gs pos="20000">
                <a:srgbClr val="3C7BC7"/>
              </a:gs>
              <a:gs pos="100000">
                <a:srgbClr val="2C5D98"/>
              </a:gs>
            </a:gsLst>
            <a:lin ang="5400000"/>
          </a:gradFill>
          <a:ln w="38100">
            <a:solidFill>
              <a:srgbClr val="4A7EBB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/>
            <a:endParaRPr lang="en-US">
              <a:latin typeface="Calibri" charset="0"/>
            </a:endParaRPr>
          </a:p>
        </p:txBody>
      </p:sp>
      <p:sp>
        <p:nvSpPr>
          <p:cNvPr id="13" name="TextBox 83"/>
          <p:cNvSpPr txBox="1">
            <a:spLocks noChangeArrowheads="1"/>
          </p:cNvSpPr>
          <p:nvPr/>
        </p:nvSpPr>
        <p:spPr bwMode="auto">
          <a:xfrm>
            <a:off x="14260" y="190226"/>
            <a:ext cx="9028434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37931725" indent="-37474525" eaLnBrk="0" hangingPunct="0">
              <a:defRPr sz="2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eaLnBrk="0" hangingPunct="0">
              <a:defRPr sz="2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eaLnBrk="0" hangingPunct="0">
              <a:defRPr sz="2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eaLnBrk="0" hangingPunct="0">
              <a:defRPr sz="2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457200" eaLnBrk="0" fontAlgn="base" hangingPunct="0">
              <a:spcBef>
                <a:spcPct val="2000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914400" eaLnBrk="0" fontAlgn="base" hangingPunct="0">
              <a:spcBef>
                <a:spcPct val="2000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2000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2000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>
              <a:buFontTx/>
              <a:buNone/>
            </a:pPr>
            <a:r>
              <a:rPr lang="en-US" sz="3600" b="1" dirty="0" smtClean="0">
                <a:solidFill>
                  <a:schemeClr val="tx2"/>
                </a:solidFill>
                <a:latin typeface="Verdana" charset="0"/>
              </a:rPr>
              <a:t>The network grows autonomously</a:t>
            </a:r>
            <a:endParaRPr lang="en-US" sz="3600" b="1" dirty="0">
              <a:solidFill>
                <a:schemeClr val="tx2"/>
              </a:solidFill>
              <a:latin typeface="Verdana" charset="0"/>
            </a:endParaRPr>
          </a:p>
        </p:txBody>
      </p:sp>
      <p:sp>
        <p:nvSpPr>
          <p:cNvPr id="19" name="Bent Arrow 74"/>
          <p:cNvSpPr>
            <a:spLocks noChangeArrowheads="1"/>
          </p:cNvSpPr>
          <p:nvPr/>
        </p:nvSpPr>
        <p:spPr bwMode="auto">
          <a:xfrm flipV="1">
            <a:off x="2293104" y="1675311"/>
            <a:ext cx="1413669" cy="509587"/>
          </a:xfrm>
          <a:custGeom>
            <a:avLst/>
            <a:gdLst>
              <a:gd name="T0" fmla="*/ 2278023 w 2678073"/>
              <a:gd name="T1" fmla="*/ 0 h 1600200"/>
              <a:gd name="T2" fmla="*/ 2278023 w 2678073"/>
              <a:gd name="T3" fmla="*/ 550693 h 1600200"/>
              <a:gd name="T4" fmla="*/ 137009 w 2678073"/>
              <a:gd name="T5" fmla="*/ 1600200 h 1600200"/>
              <a:gd name="T6" fmla="*/ 2678073 w 2678073"/>
              <a:gd name="T7" fmla="*/ 275346 h 1600200"/>
              <a:gd name="T8" fmla="*/ 3 60000 65536"/>
              <a:gd name="T9" fmla="*/ 1 60000 65536"/>
              <a:gd name="T10" fmla="*/ 1 60000 65536"/>
              <a:gd name="T11" fmla="*/ 0 60000 65536"/>
              <a:gd name="T12" fmla="*/ 0 w 2678073"/>
              <a:gd name="T13" fmla="*/ 0 h 1600200"/>
              <a:gd name="T14" fmla="*/ 2678073 w 2678073"/>
              <a:gd name="T15" fmla="*/ 1600200 h 16002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678073" h="1600200">
                <a:moveTo>
                  <a:pt x="0" y="1600200"/>
                </a:moveTo>
                <a:lnTo>
                  <a:pt x="0" y="838425"/>
                </a:lnTo>
                <a:cubicBezTo>
                  <a:pt x="0" y="451777"/>
                  <a:pt x="313440" y="138337"/>
                  <a:pt x="700087" y="138337"/>
                </a:cubicBezTo>
                <a:lnTo>
                  <a:pt x="2278023" y="138337"/>
                </a:lnTo>
                <a:lnTo>
                  <a:pt x="2278023" y="0"/>
                </a:lnTo>
                <a:lnTo>
                  <a:pt x="2678073" y="275346"/>
                </a:lnTo>
                <a:lnTo>
                  <a:pt x="2278023" y="550693"/>
                </a:lnTo>
                <a:lnTo>
                  <a:pt x="2278023" y="412356"/>
                </a:lnTo>
                <a:lnTo>
                  <a:pt x="700088" y="412356"/>
                </a:lnTo>
                <a:lnTo>
                  <a:pt x="700087" y="412356"/>
                </a:lnTo>
                <a:cubicBezTo>
                  <a:pt x="464776" y="412356"/>
                  <a:pt x="274019" y="603113"/>
                  <a:pt x="274019" y="838424"/>
                </a:cubicBezTo>
                <a:lnTo>
                  <a:pt x="274018" y="1600200"/>
                </a:lnTo>
                <a:close/>
              </a:path>
            </a:pathLst>
          </a:custGeom>
          <a:gradFill rotWithShape="1">
            <a:gsLst>
              <a:gs pos="0">
                <a:srgbClr val="3A7CCB"/>
              </a:gs>
              <a:gs pos="20000">
                <a:srgbClr val="3C7BC7"/>
              </a:gs>
              <a:gs pos="100000">
                <a:srgbClr val="2C5D98"/>
              </a:gs>
            </a:gsLst>
            <a:lin ang="5400000"/>
          </a:gradFill>
          <a:ln w="38100">
            <a:solidFill>
              <a:srgbClr val="4A7EBB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/>
            <a:endParaRPr lang="en-US">
              <a:latin typeface="Calibri" charset="0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7430" y="2737554"/>
            <a:ext cx="851347" cy="96299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9938" y="2726594"/>
            <a:ext cx="851347" cy="96299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4" name="Bent Arrow 77"/>
          <p:cNvSpPr>
            <a:spLocks noChangeArrowheads="1"/>
          </p:cNvSpPr>
          <p:nvPr/>
        </p:nvSpPr>
        <p:spPr bwMode="auto">
          <a:xfrm rot="16200000">
            <a:off x="3190309" y="3409161"/>
            <a:ext cx="691814" cy="576064"/>
          </a:xfrm>
          <a:custGeom>
            <a:avLst/>
            <a:gdLst>
              <a:gd name="T0" fmla="*/ 701648 w 1068608"/>
              <a:gd name="T1" fmla="*/ 0 h 2814306"/>
              <a:gd name="T2" fmla="*/ 701648 w 1068608"/>
              <a:gd name="T3" fmla="*/ 684379 h 2814306"/>
              <a:gd name="T4" fmla="*/ 172591 w 1068608"/>
              <a:gd name="T5" fmla="*/ 2814306 h 2814306"/>
              <a:gd name="T6" fmla="*/ 1068608 w 1068608"/>
              <a:gd name="T7" fmla="*/ 342190 h 2814306"/>
              <a:gd name="T8" fmla="*/ 3 60000 65536"/>
              <a:gd name="T9" fmla="*/ 1 60000 65536"/>
              <a:gd name="T10" fmla="*/ 1 60000 65536"/>
              <a:gd name="T11" fmla="*/ 0 60000 65536"/>
              <a:gd name="T12" fmla="*/ 0 w 1068608"/>
              <a:gd name="T13" fmla="*/ 0 h 2814306"/>
              <a:gd name="T14" fmla="*/ 1068608 w 1068608"/>
              <a:gd name="T15" fmla="*/ 2814306 h 281430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68608" h="2814306">
                <a:moveTo>
                  <a:pt x="0" y="2814306"/>
                </a:moveTo>
                <a:lnTo>
                  <a:pt x="0" y="668575"/>
                </a:lnTo>
                <a:cubicBezTo>
                  <a:pt x="0" y="392998"/>
                  <a:pt x="223399" y="169599"/>
                  <a:pt x="498975" y="169599"/>
                </a:cubicBezTo>
                <a:lnTo>
                  <a:pt x="701648" y="169599"/>
                </a:lnTo>
                <a:lnTo>
                  <a:pt x="701648" y="0"/>
                </a:lnTo>
                <a:lnTo>
                  <a:pt x="1068608" y="342190"/>
                </a:lnTo>
                <a:lnTo>
                  <a:pt x="701648" y="684379"/>
                </a:lnTo>
                <a:lnTo>
                  <a:pt x="701648" y="514781"/>
                </a:lnTo>
                <a:lnTo>
                  <a:pt x="498976" y="514781"/>
                </a:lnTo>
                <a:lnTo>
                  <a:pt x="498975" y="514781"/>
                </a:lnTo>
                <a:cubicBezTo>
                  <a:pt x="414037" y="514781"/>
                  <a:pt x="345182" y="583636"/>
                  <a:pt x="345182" y="668574"/>
                </a:cubicBezTo>
                <a:lnTo>
                  <a:pt x="345182" y="2814306"/>
                </a:lnTo>
                <a:close/>
              </a:path>
            </a:pathLst>
          </a:custGeom>
          <a:gradFill rotWithShape="1">
            <a:gsLst>
              <a:gs pos="0">
                <a:srgbClr val="3A7CCB"/>
              </a:gs>
              <a:gs pos="20000">
                <a:srgbClr val="3C7BC7"/>
              </a:gs>
              <a:gs pos="100000">
                <a:srgbClr val="2C5D98"/>
              </a:gs>
            </a:gsLst>
            <a:lin ang="5400000"/>
          </a:gradFill>
          <a:ln w="38100">
            <a:solidFill>
              <a:srgbClr val="4A7EBB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/>
            <a:endParaRPr lang="en-US">
              <a:latin typeface="Calibri" charset="0"/>
            </a:endParaRPr>
          </a:p>
        </p:txBody>
      </p:sp>
      <p:sp>
        <p:nvSpPr>
          <p:cNvPr id="26" name="Bent Arrow 74"/>
          <p:cNvSpPr>
            <a:spLocks noChangeArrowheads="1"/>
          </p:cNvSpPr>
          <p:nvPr/>
        </p:nvSpPr>
        <p:spPr bwMode="auto">
          <a:xfrm flipH="1" flipV="1">
            <a:off x="4671712" y="3508702"/>
            <a:ext cx="1512168" cy="476934"/>
          </a:xfrm>
          <a:custGeom>
            <a:avLst/>
            <a:gdLst>
              <a:gd name="T0" fmla="*/ 2278023 w 2678073"/>
              <a:gd name="T1" fmla="*/ 0 h 1600200"/>
              <a:gd name="T2" fmla="*/ 2278023 w 2678073"/>
              <a:gd name="T3" fmla="*/ 550693 h 1600200"/>
              <a:gd name="T4" fmla="*/ 137009 w 2678073"/>
              <a:gd name="T5" fmla="*/ 1600200 h 1600200"/>
              <a:gd name="T6" fmla="*/ 2678073 w 2678073"/>
              <a:gd name="T7" fmla="*/ 275346 h 1600200"/>
              <a:gd name="T8" fmla="*/ 3 60000 65536"/>
              <a:gd name="T9" fmla="*/ 1 60000 65536"/>
              <a:gd name="T10" fmla="*/ 1 60000 65536"/>
              <a:gd name="T11" fmla="*/ 0 60000 65536"/>
              <a:gd name="T12" fmla="*/ 0 w 2678073"/>
              <a:gd name="T13" fmla="*/ 0 h 1600200"/>
              <a:gd name="T14" fmla="*/ 2678073 w 2678073"/>
              <a:gd name="T15" fmla="*/ 1600200 h 16002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678073" h="1600200">
                <a:moveTo>
                  <a:pt x="0" y="1600200"/>
                </a:moveTo>
                <a:lnTo>
                  <a:pt x="0" y="838425"/>
                </a:lnTo>
                <a:cubicBezTo>
                  <a:pt x="0" y="451777"/>
                  <a:pt x="313440" y="138337"/>
                  <a:pt x="700087" y="138337"/>
                </a:cubicBezTo>
                <a:lnTo>
                  <a:pt x="2278023" y="138337"/>
                </a:lnTo>
                <a:lnTo>
                  <a:pt x="2278023" y="0"/>
                </a:lnTo>
                <a:lnTo>
                  <a:pt x="2678073" y="275346"/>
                </a:lnTo>
                <a:lnTo>
                  <a:pt x="2278023" y="550693"/>
                </a:lnTo>
                <a:lnTo>
                  <a:pt x="2278023" y="412356"/>
                </a:lnTo>
                <a:lnTo>
                  <a:pt x="700088" y="412356"/>
                </a:lnTo>
                <a:lnTo>
                  <a:pt x="700087" y="412356"/>
                </a:lnTo>
                <a:cubicBezTo>
                  <a:pt x="464776" y="412356"/>
                  <a:pt x="274019" y="603113"/>
                  <a:pt x="274019" y="838424"/>
                </a:cubicBezTo>
                <a:lnTo>
                  <a:pt x="274018" y="1600200"/>
                </a:lnTo>
                <a:close/>
              </a:path>
            </a:pathLst>
          </a:custGeom>
          <a:gradFill rotWithShape="1">
            <a:gsLst>
              <a:gs pos="0">
                <a:srgbClr val="3A7CCB"/>
              </a:gs>
              <a:gs pos="20000">
                <a:srgbClr val="3C7BC7"/>
              </a:gs>
              <a:gs pos="100000">
                <a:srgbClr val="2C5D98"/>
              </a:gs>
            </a:gsLst>
            <a:lin ang="5400000"/>
          </a:gradFill>
          <a:ln w="38100">
            <a:solidFill>
              <a:srgbClr val="4A7EBB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/>
            <a:endParaRPr lang="en-US">
              <a:latin typeface="Calibri" charset="0"/>
            </a:endParaRPr>
          </a:p>
        </p:txBody>
      </p:sp>
      <p:sp>
        <p:nvSpPr>
          <p:cNvPr id="28" name="Bent Arrow 74"/>
          <p:cNvSpPr>
            <a:spLocks noChangeArrowheads="1"/>
          </p:cNvSpPr>
          <p:nvPr/>
        </p:nvSpPr>
        <p:spPr bwMode="auto">
          <a:xfrm flipH="1">
            <a:off x="4844390" y="3903680"/>
            <a:ext cx="1339490" cy="714549"/>
          </a:xfrm>
          <a:custGeom>
            <a:avLst/>
            <a:gdLst>
              <a:gd name="T0" fmla="*/ 2278023 w 2678073"/>
              <a:gd name="T1" fmla="*/ 0 h 1600200"/>
              <a:gd name="T2" fmla="*/ 2278023 w 2678073"/>
              <a:gd name="T3" fmla="*/ 550693 h 1600200"/>
              <a:gd name="T4" fmla="*/ 137009 w 2678073"/>
              <a:gd name="T5" fmla="*/ 1600200 h 1600200"/>
              <a:gd name="T6" fmla="*/ 2678073 w 2678073"/>
              <a:gd name="T7" fmla="*/ 275346 h 1600200"/>
              <a:gd name="T8" fmla="*/ 3 60000 65536"/>
              <a:gd name="T9" fmla="*/ 1 60000 65536"/>
              <a:gd name="T10" fmla="*/ 1 60000 65536"/>
              <a:gd name="T11" fmla="*/ 0 60000 65536"/>
              <a:gd name="T12" fmla="*/ 0 w 2678073"/>
              <a:gd name="T13" fmla="*/ 0 h 1600200"/>
              <a:gd name="T14" fmla="*/ 2678073 w 2678073"/>
              <a:gd name="T15" fmla="*/ 1600200 h 16002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678073" h="1600200">
                <a:moveTo>
                  <a:pt x="0" y="1600200"/>
                </a:moveTo>
                <a:lnTo>
                  <a:pt x="0" y="838425"/>
                </a:lnTo>
                <a:cubicBezTo>
                  <a:pt x="0" y="451777"/>
                  <a:pt x="313440" y="138337"/>
                  <a:pt x="700087" y="138337"/>
                </a:cubicBezTo>
                <a:lnTo>
                  <a:pt x="2278023" y="138337"/>
                </a:lnTo>
                <a:lnTo>
                  <a:pt x="2278023" y="0"/>
                </a:lnTo>
                <a:lnTo>
                  <a:pt x="2678073" y="275346"/>
                </a:lnTo>
                <a:lnTo>
                  <a:pt x="2278023" y="550693"/>
                </a:lnTo>
                <a:lnTo>
                  <a:pt x="2278023" y="412356"/>
                </a:lnTo>
                <a:lnTo>
                  <a:pt x="700088" y="412356"/>
                </a:lnTo>
                <a:lnTo>
                  <a:pt x="700087" y="412356"/>
                </a:lnTo>
                <a:cubicBezTo>
                  <a:pt x="464776" y="412356"/>
                  <a:pt x="274019" y="603113"/>
                  <a:pt x="274019" y="838424"/>
                </a:cubicBezTo>
                <a:lnTo>
                  <a:pt x="274018" y="1600200"/>
                </a:lnTo>
                <a:close/>
              </a:path>
            </a:pathLst>
          </a:custGeom>
          <a:gradFill rotWithShape="1">
            <a:gsLst>
              <a:gs pos="0">
                <a:srgbClr val="3A7CCB"/>
              </a:gs>
              <a:gs pos="20000">
                <a:srgbClr val="3C7BC7"/>
              </a:gs>
              <a:gs pos="100000">
                <a:srgbClr val="2C5D98"/>
              </a:gs>
            </a:gsLst>
            <a:lin ang="5400000"/>
          </a:gradFill>
          <a:ln w="38100">
            <a:solidFill>
              <a:srgbClr val="4A7EBB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/>
            <a:endParaRPr lang="en-US">
              <a:latin typeface="Calibri" charset="0"/>
            </a:endParaRPr>
          </a:p>
        </p:txBody>
      </p:sp>
      <p:sp>
        <p:nvSpPr>
          <p:cNvPr id="30" name="Bent Arrow 75"/>
          <p:cNvSpPr>
            <a:spLocks noChangeArrowheads="1"/>
          </p:cNvSpPr>
          <p:nvPr/>
        </p:nvSpPr>
        <p:spPr bwMode="auto">
          <a:xfrm rot="5400000" flipH="1">
            <a:off x="5436268" y="917903"/>
            <a:ext cx="648072" cy="1831828"/>
          </a:xfrm>
          <a:custGeom>
            <a:avLst/>
            <a:gdLst>
              <a:gd name="T0" fmla="*/ 1270471 w 1934924"/>
              <a:gd name="T1" fmla="*/ 0 h 3038862"/>
              <a:gd name="T2" fmla="*/ 1270471 w 1934924"/>
              <a:gd name="T3" fmla="*/ 825322 h 3038862"/>
              <a:gd name="T4" fmla="*/ 220523 w 1934924"/>
              <a:gd name="T5" fmla="*/ 3038862 h 3038862"/>
              <a:gd name="T6" fmla="*/ 1934924 w 1934924"/>
              <a:gd name="T7" fmla="*/ 412661 h 3038862"/>
              <a:gd name="T8" fmla="*/ 3 60000 65536"/>
              <a:gd name="T9" fmla="*/ 1 60000 65536"/>
              <a:gd name="T10" fmla="*/ 1 60000 65536"/>
              <a:gd name="T11" fmla="*/ 0 60000 65536"/>
              <a:gd name="T12" fmla="*/ 0 w 1934924"/>
              <a:gd name="T13" fmla="*/ 0 h 3038862"/>
              <a:gd name="T14" fmla="*/ 1934924 w 1934924"/>
              <a:gd name="T15" fmla="*/ 3038862 h 303886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934924" h="3038862">
                <a:moveTo>
                  <a:pt x="0" y="3038862"/>
                </a:moveTo>
                <a:lnTo>
                  <a:pt x="0" y="962470"/>
                </a:lnTo>
                <a:cubicBezTo>
                  <a:pt x="0" y="537027"/>
                  <a:pt x="344889" y="192138"/>
                  <a:pt x="770331" y="192138"/>
                </a:cubicBezTo>
                <a:lnTo>
                  <a:pt x="1270471" y="192138"/>
                </a:lnTo>
                <a:lnTo>
                  <a:pt x="1270471" y="0"/>
                </a:lnTo>
                <a:lnTo>
                  <a:pt x="1934924" y="412661"/>
                </a:lnTo>
                <a:lnTo>
                  <a:pt x="1270471" y="825322"/>
                </a:lnTo>
                <a:lnTo>
                  <a:pt x="1270471" y="633185"/>
                </a:lnTo>
                <a:lnTo>
                  <a:pt x="770332" y="633185"/>
                </a:lnTo>
                <a:lnTo>
                  <a:pt x="770331" y="633185"/>
                </a:lnTo>
                <a:cubicBezTo>
                  <a:pt x="588472" y="633185"/>
                  <a:pt x="441047" y="780610"/>
                  <a:pt x="441047" y="962469"/>
                </a:cubicBezTo>
                <a:lnTo>
                  <a:pt x="441047" y="3038862"/>
                </a:lnTo>
                <a:close/>
              </a:path>
            </a:pathLst>
          </a:custGeom>
          <a:gradFill rotWithShape="1">
            <a:gsLst>
              <a:gs pos="0">
                <a:srgbClr val="3A7CCB"/>
              </a:gs>
              <a:gs pos="20000">
                <a:srgbClr val="3C7BC7"/>
              </a:gs>
              <a:gs pos="100000">
                <a:srgbClr val="2C5D98"/>
              </a:gs>
            </a:gsLst>
            <a:lin ang="5400000"/>
          </a:gradFill>
          <a:ln w="38100">
            <a:solidFill>
              <a:srgbClr val="4A7EBB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/>
            <a:endParaRPr lang="en-US">
              <a:latin typeface="Calibri" charset="0"/>
            </a:endParaRPr>
          </a:p>
        </p:txBody>
      </p:sp>
      <p:sp>
        <p:nvSpPr>
          <p:cNvPr id="31" name="Bent Arrow 77"/>
          <p:cNvSpPr>
            <a:spLocks noChangeArrowheads="1"/>
          </p:cNvSpPr>
          <p:nvPr/>
        </p:nvSpPr>
        <p:spPr bwMode="auto">
          <a:xfrm rot="16200000" flipH="1">
            <a:off x="2607361" y="3554861"/>
            <a:ext cx="576248" cy="1552726"/>
          </a:xfrm>
          <a:custGeom>
            <a:avLst/>
            <a:gdLst>
              <a:gd name="T0" fmla="*/ 701648 w 1068608"/>
              <a:gd name="T1" fmla="*/ 0 h 2814306"/>
              <a:gd name="T2" fmla="*/ 701648 w 1068608"/>
              <a:gd name="T3" fmla="*/ 684379 h 2814306"/>
              <a:gd name="T4" fmla="*/ 172591 w 1068608"/>
              <a:gd name="T5" fmla="*/ 2814306 h 2814306"/>
              <a:gd name="T6" fmla="*/ 1068608 w 1068608"/>
              <a:gd name="T7" fmla="*/ 342190 h 2814306"/>
              <a:gd name="T8" fmla="*/ 3 60000 65536"/>
              <a:gd name="T9" fmla="*/ 1 60000 65536"/>
              <a:gd name="T10" fmla="*/ 1 60000 65536"/>
              <a:gd name="T11" fmla="*/ 0 60000 65536"/>
              <a:gd name="T12" fmla="*/ 0 w 1068608"/>
              <a:gd name="T13" fmla="*/ 0 h 2814306"/>
              <a:gd name="T14" fmla="*/ 1068608 w 1068608"/>
              <a:gd name="T15" fmla="*/ 2814306 h 281430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68608" h="2814306">
                <a:moveTo>
                  <a:pt x="0" y="2814306"/>
                </a:moveTo>
                <a:lnTo>
                  <a:pt x="0" y="668575"/>
                </a:lnTo>
                <a:cubicBezTo>
                  <a:pt x="0" y="392998"/>
                  <a:pt x="223399" y="169599"/>
                  <a:pt x="498975" y="169599"/>
                </a:cubicBezTo>
                <a:lnTo>
                  <a:pt x="701648" y="169599"/>
                </a:lnTo>
                <a:lnTo>
                  <a:pt x="701648" y="0"/>
                </a:lnTo>
                <a:lnTo>
                  <a:pt x="1068608" y="342190"/>
                </a:lnTo>
                <a:lnTo>
                  <a:pt x="701648" y="684379"/>
                </a:lnTo>
                <a:lnTo>
                  <a:pt x="701648" y="514781"/>
                </a:lnTo>
                <a:lnTo>
                  <a:pt x="498976" y="514781"/>
                </a:lnTo>
                <a:lnTo>
                  <a:pt x="498975" y="514781"/>
                </a:lnTo>
                <a:cubicBezTo>
                  <a:pt x="414037" y="514781"/>
                  <a:pt x="345182" y="583636"/>
                  <a:pt x="345182" y="668574"/>
                </a:cubicBezTo>
                <a:lnTo>
                  <a:pt x="345182" y="2814306"/>
                </a:lnTo>
                <a:close/>
              </a:path>
            </a:pathLst>
          </a:custGeom>
          <a:gradFill rotWithShape="1">
            <a:gsLst>
              <a:gs pos="0">
                <a:srgbClr val="3A7CCB"/>
              </a:gs>
              <a:gs pos="20000">
                <a:srgbClr val="3C7BC7"/>
              </a:gs>
              <a:gs pos="100000">
                <a:srgbClr val="2C5D98"/>
              </a:gs>
            </a:gsLst>
            <a:lin ang="5400000"/>
          </a:gradFill>
          <a:ln w="38100">
            <a:solidFill>
              <a:srgbClr val="4A7EBB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/>
            <a:endParaRPr lang="en-US">
              <a:latin typeface="Calibri" charset="0"/>
            </a:endParaRPr>
          </a:p>
        </p:txBody>
      </p:sp>
      <p:sp>
        <p:nvSpPr>
          <p:cNvPr id="32" name="Bent Arrow 74"/>
          <p:cNvSpPr>
            <a:spLocks noChangeArrowheads="1"/>
          </p:cNvSpPr>
          <p:nvPr/>
        </p:nvSpPr>
        <p:spPr bwMode="auto">
          <a:xfrm flipV="1">
            <a:off x="6071860" y="3508702"/>
            <a:ext cx="1208716" cy="476934"/>
          </a:xfrm>
          <a:custGeom>
            <a:avLst/>
            <a:gdLst>
              <a:gd name="T0" fmla="*/ 2278023 w 2678073"/>
              <a:gd name="T1" fmla="*/ 0 h 1600200"/>
              <a:gd name="T2" fmla="*/ 2278023 w 2678073"/>
              <a:gd name="T3" fmla="*/ 550693 h 1600200"/>
              <a:gd name="T4" fmla="*/ 137009 w 2678073"/>
              <a:gd name="T5" fmla="*/ 1600200 h 1600200"/>
              <a:gd name="T6" fmla="*/ 2678073 w 2678073"/>
              <a:gd name="T7" fmla="*/ 275346 h 1600200"/>
              <a:gd name="T8" fmla="*/ 3 60000 65536"/>
              <a:gd name="T9" fmla="*/ 1 60000 65536"/>
              <a:gd name="T10" fmla="*/ 1 60000 65536"/>
              <a:gd name="T11" fmla="*/ 0 60000 65536"/>
              <a:gd name="T12" fmla="*/ 0 w 2678073"/>
              <a:gd name="T13" fmla="*/ 0 h 1600200"/>
              <a:gd name="T14" fmla="*/ 2678073 w 2678073"/>
              <a:gd name="T15" fmla="*/ 1600200 h 16002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678073" h="1600200">
                <a:moveTo>
                  <a:pt x="0" y="1600200"/>
                </a:moveTo>
                <a:lnTo>
                  <a:pt x="0" y="838425"/>
                </a:lnTo>
                <a:cubicBezTo>
                  <a:pt x="0" y="451777"/>
                  <a:pt x="313440" y="138337"/>
                  <a:pt x="700087" y="138337"/>
                </a:cubicBezTo>
                <a:lnTo>
                  <a:pt x="2278023" y="138337"/>
                </a:lnTo>
                <a:lnTo>
                  <a:pt x="2278023" y="0"/>
                </a:lnTo>
                <a:lnTo>
                  <a:pt x="2678073" y="275346"/>
                </a:lnTo>
                <a:lnTo>
                  <a:pt x="2278023" y="550693"/>
                </a:lnTo>
                <a:lnTo>
                  <a:pt x="2278023" y="412356"/>
                </a:lnTo>
                <a:lnTo>
                  <a:pt x="700088" y="412356"/>
                </a:lnTo>
                <a:lnTo>
                  <a:pt x="700087" y="412356"/>
                </a:lnTo>
                <a:cubicBezTo>
                  <a:pt x="464776" y="412356"/>
                  <a:pt x="274019" y="603113"/>
                  <a:pt x="274019" y="838424"/>
                </a:cubicBezTo>
                <a:lnTo>
                  <a:pt x="274018" y="1600200"/>
                </a:lnTo>
                <a:close/>
              </a:path>
            </a:pathLst>
          </a:custGeom>
          <a:gradFill rotWithShape="1">
            <a:gsLst>
              <a:gs pos="0">
                <a:srgbClr val="3A7CCB"/>
              </a:gs>
              <a:gs pos="20000">
                <a:srgbClr val="3C7BC7"/>
              </a:gs>
              <a:gs pos="100000">
                <a:srgbClr val="2C5D98"/>
              </a:gs>
            </a:gsLst>
            <a:lin ang="5400000"/>
          </a:gradFill>
          <a:ln w="38100">
            <a:solidFill>
              <a:srgbClr val="4A7EBB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/>
            <a:endParaRPr lang="en-US">
              <a:latin typeface="Calibri" charset="0"/>
            </a:endParaRPr>
          </a:p>
        </p:txBody>
      </p:sp>
      <p:pic>
        <p:nvPicPr>
          <p:cNvPr id="33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3934" y="4653862"/>
            <a:ext cx="851347" cy="96299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4" name="Picture 63" descr="servers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5929" y="3587854"/>
            <a:ext cx="685800" cy="6731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Bent Arrow 74"/>
          <p:cNvSpPr>
            <a:spLocks noChangeArrowheads="1"/>
          </p:cNvSpPr>
          <p:nvPr/>
        </p:nvSpPr>
        <p:spPr bwMode="auto">
          <a:xfrm flipV="1">
            <a:off x="7210642" y="4115016"/>
            <a:ext cx="1413669" cy="509587"/>
          </a:xfrm>
          <a:custGeom>
            <a:avLst/>
            <a:gdLst>
              <a:gd name="T0" fmla="*/ 2278023 w 2678073"/>
              <a:gd name="T1" fmla="*/ 0 h 1600200"/>
              <a:gd name="T2" fmla="*/ 2278023 w 2678073"/>
              <a:gd name="T3" fmla="*/ 550693 h 1600200"/>
              <a:gd name="T4" fmla="*/ 137009 w 2678073"/>
              <a:gd name="T5" fmla="*/ 1600200 h 1600200"/>
              <a:gd name="T6" fmla="*/ 2678073 w 2678073"/>
              <a:gd name="T7" fmla="*/ 275346 h 1600200"/>
              <a:gd name="T8" fmla="*/ 3 60000 65536"/>
              <a:gd name="T9" fmla="*/ 1 60000 65536"/>
              <a:gd name="T10" fmla="*/ 1 60000 65536"/>
              <a:gd name="T11" fmla="*/ 0 60000 65536"/>
              <a:gd name="T12" fmla="*/ 0 w 2678073"/>
              <a:gd name="T13" fmla="*/ 0 h 1600200"/>
              <a:gd name="T14" fmla="*/ 2678073 w 2678073"/>
              <a:gd name="T15" fmla="*/ 1600200 h 16002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678073" h="1600200">
                <a:moveTo>
                  <a:pt x="0" y="1600200"/>
                </a:moveTo>
                <a:lnTo>
                  <a:pt x="0" y="838425"/>
                </a:lnTo>
                <a:cubicBezTo>
                  <a:pt x="0" y="451777"/>
                  <a:pt x="313440" y="138337"/>
                  <a:pt x="700087" y="138337"/>
                </a:cubicBezTo>
                <a:lnTo>
                  <a:pt x="2278023" y="138337"/>
                </a:lnTo>
                <a:lnTo>
                  <a:pt x="2278023" y="0"/>
                </a:lnTo>
                <a:lnTo>
                  <a:pt x="2678073" y="275346"/>
                </a:lnTo>
                <a:lnTo>
                  <a:pt x="2278023" y="550693"/>
                </a:lnTo>
                <a:lnTo>
                  <a:pt x="2278023" y="412356"/>
                </a:lnTo>
                <a:lnTo>
                  <a:pt x="700088" y="412356"/>
                </a:lnTo>
                <a:lnTo>
                  <a:pt x="700087" y="412356"/>
                </a:lnTo>
                <a:cubicBezTo>
                  <a:pt x="464776" y="412356"/>
                  <a:pt x="274019" y="603113"/>
                  <a:pt x="274019" y="838424"/>
                </a:cubicBezTo>
                <a:lnTo>
                  <a:pt x="274018" y="1600200"/>
                </a:lnTo>
                <a:close/>
              </a:path>
            </a:pathLst>
          </a:custGeom>
          <a:gradFill rotWithShape="1">
            <a:gsLst>
              <a:gs pos="0">
                <a:srgbClr val="3A7CCB"/>
              </a:gs>
              <a:gs pos="20000">
                <a:srgbClr val="3C7BC7"/>
              </a:gs>
              <a:gs pos="100000">
                <a:srgbClr val="2C5D98"/>
              </a:gs>
            </a:gsLst>
            <a:lin ang="5400000"/>
          </a:gradFill>
          <a:ln w="38100">
            <a:solidFill>
              <a:srgbClr val="4A7EBB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/>
            <a:endParaRPr lang="en-US">
              <a:latin typeface="Calibri" charset="0"/>
            </a:endParaRPr>
          </a:p>
        </p:txBody>
      </p:sp>
      <p:sp>
        <p:nvSpPr>
          <p:cNvPr id="36" name="Bent Arrow 74"/>
          <p:cNvSpPr>
            <a:spLocks noChangeArrowheads="1"/>
          </p:cNvSpPr>
          <p:nvPr/>
        </p:nvSpPr>
        <p:spPr bwMode="auto">
          <a:xfrm>
            <a:off x="7571844" y="2899874"/>
            <a:ext cx="1413669" cy="616438"/>
          </a:xfrm>
          <a:custGeom>
            <a:avLst/>
            <a:gdLst>
              <a:gd name="T0" fmla="*/ 2278023 w 2678073"/>
              <a:gd name="T1" fmla="*/ 0 h 1600200"/>
              <a:gd name="T2" fmla="*/ 2278023 w 2678073"/>
              <a:gd name="T3" fmla="*/ 550693 h 1600200"/>
              <a:gd name="T4" fmla="*/ 137009 w 2678073"/>
              <a:gd name="T5" fmla="*/ 1600200 h 1600200"/>
              <a:gd name="T6" fmla="*/ 2678073 w 2678073"/>
              <a:gd name="T7" fmla="*/ 275346 h 1600200"/>
              <a:gd name="T8" fmla="*/ 3 60000 65536"/>
              <a:gd name="T9" fmla="*/ 1 60000 65536"/>
              <a:gd name="T10" fmla="*/ 1 60000 65536"/>
              <a:gd name="T11" fmla="*/ 0 60000 65536"/>
              <a:gd name="T12" fmla="*/ 0 w 2678073"/>
              <a:gd name="T13" fmla="*/ 0 h 1600200"/>
              <a:gd name="T14" fmla="*/ 2678073 w 2678073"/>
              <a:gd name="T15" fmla="*/ 1600200 h 16002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678073" h="1600200">
                <a:moveTo>
                  <a:pt x="0" y="1600200"/>
                </a:moveTo>
                <a:lnTo>
                  <a:pt x="0" y="838425"/>
                </a:lnTo>
                <a:cubicBezTo>
                  <a:pt x="0" y="451777"/>
                  <a:pt x="313440" y="138337"/>
                  <a:pt x="700087" y="138337"/>
                </a:cubicBezTo>
                <a:lnTo>
                  <a:pt x="2278023" y="138337"/>
                </a:lnTo>
                <a:lnTo>
                  <a:pt x="2278023" y="0"/>
                </a:lnTo>
                <a:lnTo>
                  <a:pt x="2678073" y="275346"/>
                </a:lnTo>
                <a:lnTo>
                  <a:pt x="2278023" y="550693"/>
                </a:lnTo>
                <a:lnTo>
                  <a:pt x="2278023" y="412356"/>
                </a:lnTo>
                <a:lnTo>
                  <a:pt x="700088" y="412356"/>
                </a:lnTo>
                <a:lnTo>
                  <a:pt x="700087" y="412356"/>
                </a:lnTo>
                <a:cubicBezTo>
                  <a:pt x="464776" y="412356"/>
                  <a:pt x="274019" y="603113"/>
                  <a:pt x="274019" y="838424"/>
                </a:cubicBezTo>
                <a:lnTo>
                  <a:pt x="274018" y="1600200"/>
                </a:lnTo>
                <a:close/>
              </a:path>
            </a:pathLst>
          </a:custGeom>
          <a:gradFill rotWithShape="1">
            <a:gsLst>
              <a:gs pos="0">
                <a:srgbClr val="3A7CCB"/>
              </a:gs>
              <a:gs pos="20000">
                <a:srgbClr val="3C7BC7"/>
              </a:gs>
              <a:gs pos="100000">
                <a:srgbClr val="2C5D98"/>
              </a:gs>
            </a:gsLst>
            <a:lin ang="5400000"/>
          </a:gradFill>
          <a:ln w="38100">
            <a:solidFill>
              <a:srgbClr val="4A7EBB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/>
            <a:endParaRPr lang="en-US">
              <a:latin typeface="Calibri" charset="0"/>
            </a:endParaRPr>
          </a:p>
        </p:txBody>
      </p:sp>
      <p:pic>
        <p:nvPicPr>
          <p:cNvPr id="37" name="Picture 62" descr="docxFile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7134" y="4655514"/>
            <a:ext cx="750888" cy="8318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Bent Arrow 74"/>
          <p:cNvSpPr>
            <a:spLocks noChangeArrowheads="1"/>
          </p:cNvSpPr>
          <p:nvPr/>
        </p:nvSpPr>
        <p:spPr bwMode="auto">
          <a:xfrm flipV="1">
            <a:off x="2190384" y="5561801"/>
            <a:ext cx="1413669" cy="509587"/>
          </a:xfrm>
          <a:custGeom>
            <a:avLst/>
            <a:gdLst>
              <a:gd name="T0" fmla="*/ 2278023 w 2678073"/>
              <a:gd name="T1" fmla="*/ 0 h 1600200"/>
              <a:gd name="T2" fmla="*/ 2278023 w 2678073"/>
              <a:gd name="T3" fmla="*/ 550693 h 1600200"/>
              <a:gd name="T4" fmla="*/ 137009 w 2678073"/>
              <a:gd name="T5" fmla="*/ 1600200 h 1600200"/>
              <a:gd name="T6" fmla="*/ 2678073 w 2678073"/>
              <a:gd name="T7" fmla="*/ 275346 h 1600200"/>
              <a:gd name="T8" fmla="*/ 3 60000 65536"/>
              <a:gd name="T9" fmla="*/ 1 60000 65536"/>
              <a:gd name="T10" fmla="*/ 1 60000 65536"/>
              <a:gd name="T11" fmla="*/ 0 60000 65536"/>
              <a:gd name="T12" fmla="*/ 0 w 2678073"/>
              <a:gd name="T13" fmla="*/ 0 h 1600200"/>
              <a:gd name="T14" fmla="*/ 2678073 w 2678073"/>
              <a:gd name="T15" fmla="*/ 1600200 h 16002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678073" h="1600200">
                <a:moveTo>
                  <a:pt x="0" y="1600200"/>
                </a:moveTo>
                <a:lnTo>
                  <a:pt x="0" y="838425"/>
                </a:lnTo>
                <a:cubicBezTo>
                  <a:pt x="0" y="451777"/>
                  <a:pt x="313440" y="138337"/>
                  <a:pt x="700087" y="138337"/>
                </a:cubicBezTo>
                <a:lnTo>
                  <a:pt x="2278023" y="138337"/>
                </a:lnTo>
                <a:lnTo>
                  <a:pt x="2278023" y="0"/>
                </a:lnTo>
                <a:lnTo>
                  <a:pt x="2678073" y="275346"/>
                </a:lnTo>
                <a:lnTo>
                  <a:pt x="2278023" y="550693"/>
                </a:lnTo>
                <a:lnTo>
                  <a:pt x="2278023" y="412356"/>
                </a:lnTo>
                <a:lnTo>
                  <a:pt x="700088" y="412356"/>
                </a:lnTo>
                <a:lnTo>
                  <a:pt x="700087" y="412356"/>
                </a:lnTo>
                <a:cubicBezTo>
                  <a:pt x="464776" y="412356"/>
                  <a:pt x="274019" y="603113"/>
                  <a:pt x="274019" y="838424"/>
                </a:cubicBezTo>
                <a:lnTo>
                  <a:pt x="274018" y="1600200"/>
                </a:lnTo>
                <a:close/>
              </a:path>
            </a:pathLst>
          </a:custGeom>
          <a:gradFill rotWithShape="1">
            <a:gsLst>
              <a:gs pos="0">
                <a:srgbClr val="3A7CCB"/>
              </a:gs>
              <a:gs pos="20000">
                <a:srgbClr val="3C7BC7"/>
              </a:gs>
              <a:gs pos="100000">
                <a:srgbClr val="2C5D98"/>
              </a:gs>
            </a:gsLst>
            <a:lin ang="5400000"/>
          </a:gradFill>
          <a:ln w="38100">
            <a:solidFill>
              <a:srgbClr val="4A7EBB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/>
            <a:endParaRPr lang="en-US">
              <a:latin typeface="Calibri" charset="0"/>
            </a:endParaRPr>
          </a:p>
        </p:txBody>
      </p:sp>
      <p:sp>
        <p:nvSpPr>
          <p:cNvPr id="39" name="Bent Arrow 74"/>
          <p:cNvSpPr>
            <a:spLocks noChangeArrowheads="1"/>
          </p:cNvSpPr>
          <p:nvPr/>
        </p:nvSpPr>
        <p:spPr bwMode="auto">
          <a:xfrm flipH="1" flipV="1">
            <a:off x="1168425" y="5561801"/>
            <a:ext cx="1124679" cy="509587"/>
          </a:xfrm>
          <a:custGeom>
            <a:avLst/>
            <a:gdLst>
              <a:gd name="T0" fmla="*/ 2278023 w 2678073"/>
              <a:gd name="T1" fmla="*/ 0 h 1600200"/>
              <a:gd name="T2" fmla="*/ 2278023 w 2678073"/>
              <a:gd name="T3" fmla="*/ 550693 h 1600200"/>
              <a:gd name="T4" fmla="*/ 137009 w 2678073"/>
              <a:gd name="T5" fmla="*/ 1600200 h 1600200"/>
              <a:gd name="T6" fmla="*/ 2678073 w 2678073"/>
              <a:gd name="T7" fmla="*/ 275346 h 1600200"/>
              <a:gd name="T8" fmla="*/ 3 60000 65536"/>
              <a:gd name="T9" fmla="*/ 1 60000 65536"/>
              <a:gd name="T10" fmla="*/ 1 60000 65536"/>
              <a:gd name="T11" fmla="*/ 0 60000 65536"/>
              <a:gd name="T12" fmla="*/ 0 w 2678073"/>
              <a:gd name="T13" fmla="*/ 0 h 1600200"/>
              <a:gd name="T14" fmla="*/ 2678073 w 2678073"/>
              <a:gd name="T15" fmla="*/ 1600200 h 16002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678073" h="1600200">
                <a:moveTo>
                  <a:pt x="0" y="1600200"/>
                </a:moveTo>
                <a:lnTo>
                  <a:pt x="0" y="838425"/>
                </a:lnTo>
                <a:cubicBezTo>
                  <a:pt x="0" y="451777"/>
                  <a:pt x="313440" y="138337"/>
                  <a:pt x="700087" y="138337"/>
                </a:cubicBezTo>
                <a:lnTo>
                  <a:pt x="2278023" y="138337"/>
                </a:lnTo>
                <a:lnTo>
                  <a:pt x="2278023" y="0"/>
                </a:lnTo>
                <a:lnTo>
                  <a:pt x="2678073" y="275346"/>
                </a:lnTo>
                <a:lnTo>
                  <a:pt x="2278023" y="550693"/>
                </a:lnTo>
                <a:lnTo>
                  <a:pt x="2278023" y="412356"/>
                </a:lnTo>
                <a:lnTo>
                  <a:pt x="700088" y="412356"/>
                </a:lnTo>
                <a:lnTo>
                  <a:pt x="700087" y="412356"/>
                </a:lnTo>
                <a:cubicBezTo>
                  <a:pt x="464776" y="412356"/>
                  <a:pt x="274019" y="603113"/>
                  <a:pt x="274019" y="838424"/>
                </a:cubicBezTo>
                <a:lnTo>
                  <a:pt x="274018" y="1600200"/>
                </a:lnTo>
                <a:close/>
              </a:path>
            </a:pathLst>
          </a:custGeom>
          <a:gradFill rotWithShape="1">
            <a:gsLst>
              <a:gs pos="0">
                <a:srgbClr val="3A7CCB"/>
              </a:gs>
              <a:gs pos="20000">
                <a:srgbClr val="3C7BC7"/>
              </a:gs>
              <a:gs pos="100000">
                <a:srgbClr val="2C5D98"/>
              </a:gs>
            </a:gsLst>
            <a:lin ang="5400000"/>
          </a:gradFill>
          <a:ln w="38100">
            <a:solidFill>
              <a:srgbClr val="4A7EBB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/>
            <a:endParaRPr lang="en-US">
              <a:latin typeface="Calibri" charset="0"/>
            </a:endParaRPr>
          </a:p>
        </p:txBody>
      </p:sp>
      <p:sp>
        <p:nvSpPr>
          <p:cNvPr id="40" name="Bent Arrow 74"/>
          <p:cNvSpPr>
            <a:spLocks noChangeArrowheads="1"/>
          </p:cNvSpPr>
          <p:nvPr/>
        </p:nvSpPr>
        <p:spPr bwMode="auto">
          <a:xfrm flipV="1">
            <a:off x="6051888" y="5616861"/>
            <a:ext cx="1413669" cy="509587"/>
          </a:xfrm>
          <a:custGeom>
            <a:avLst/>
            <a:gdLst>
              <a:gd name="T0" fmla="*/ 2278023 w 2678073"/>
              <a:gd name="T1" fmla="*/ 0 h 1600200"/>
              <a:gd name="T2" fmla="*/ 2278023 w 2678073"/>
              <a:gd name="T3" fmla="*/ 550693 h 1600200"/>
              <a:gd name="T4" fmla="*/ 137009 w 2678073"/>
              <a:gd name="T5" fmla="*/ 1600200 h 1600200"/>
              <a:gd name="T6" fmla="*/ 2678073 w 2678073"/>
              <a:gd name="T7" fmla="*/ 275346 h 1600200"/>
              <a:gd name="T8" fmla="*/ 3 60000 65536"/>
              <a:gd name="T9" fmla="*/ 1 60000 65536"/>
              <a:gd name="T10" fmla="*/ 1 60000 65536"/>
              <a:gd name="T11" fmla="*/ 0 60000 65536"/>
              <a:gd name="T12" fmla="*/ 0 w 2678073"/>
              <a:gd name="T13" fmla="*/ 0 h 1600200"/>
              <a:gd name="T14" fmla="*/ 2678073 w 2678073"/>
              <a:gd name="T15" fmla="*/ 1600200 h 16002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678073" h="1600200">
                <a:moveTo>
                  <a:pt x="0" y="1600200"/>
                </a:moveTo>
                <a:lnTo>
                  <a:pt x="0" y="838425"/>
                </a:lnTo>
                <a:cubicBezTo>
                  <a:pt x="0" y="451777"/>
                  <a:pt x="313440" y="138337"/>
                  <a:pt x="700087" y="138337"/>
                </a:cubicBezTo>
                <a:lnTo>
                  <a:pt x="2278023" y="138337"/>
                </a:lnTo>
                <a:lnTo>
                  <a:pt x="2278023" y="0"/>
                </a:lnTo>
                <a:lnTo>
                  <a:pt x="2678073" y="275346"/>
                </a:lnTo>
                <a:lnTo>
                  <a:pt x="2278023" y="550693"/>
                </a:lnTo>
                <a:lnTo>
                  <a:pt x="2278023" y="412356"/>
                </a:lnTo>
                <a:lnTo>
                  <a:pt x="700088" y="412356"/>
                </a:lnTo>
                <a:lnTo>
                  <a:pt x="700087" y="412356"/>
                </a:lnTo>
                <a:cubicBezTo>
                  <a:pt x="464776" y="412356"/>
                  <a:pt x="274019" y="603113"/>
                  <a:pt x="274019" y="838424"/>
                </a:cubicBezTo>
                <a:lnTo>
                  <a:pt x="274018" y="1600200"/>
                </a:lnTo>
                <a:close/>
              </a:path>
            </a:pathLst>
          </a:custGeom>
          <a:gradFill rotWithShape="1">
            <a:gsLst>
              <a:gs pos="0">
                <a:srgbClr val="3A7CCB"/>
              </a:gs>
              <a:gs pos="20000">
                <a:srgbClr val="3C7BC7"/>
              </a:gs>
              <a:gs pos="100000">
                <a:srgbClr val="2C5D98"/>
              </a:gs>
            </a:gsLst>
            <a:lin ang="5400000"/>
          </a:gradFill>
          <a:ln w="38100">
            <a:solidFill>
              <a:srgbClr val="4A7EBB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/>
            <a:endParaRPr lang="en-US">
              <a:latin typeface="Calibri" charset="0"/>
            </a:endParaRPr>
          </a:p>
        </p:txBody>
      </p:sp>
      <p:pic>
        <p:nvPicPr>
          <p:cNvPr id="41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0031" y="5768811"/>
            <a:ext cx="851347" cy="96299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423895" y="4792485"/>
            <a:ext cx="28135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 smtClean="0"/>
              <a:t>Machine-machine</a:t>
            </a:r>
            <a:endParaRPr lang="en-GB" sz="2800" dirty="0"/>
          </a:p>
        </p:txBody>
      </p:sp>
      <p:sp>
        <p:nvSpPr>
          <p:cNvPr id="43" name="TextBox 42"/>
          <p:cNvSpPr txBox="1"/>
          <p:nvPr/>
        </p:nvSpPr>
        <p:spPr>
          <a:xfrm>
            <a:off x="764569" y="6184709"/>
            <a:ext cx="25907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 smtClean="0"/>
              <a:t>Machine-human</a:t>
            </a:r>
            <a:endParaRPr lang="en-GB" sz="2800" dirty="0"/>
          </a:p>
        </p:txBody>
      </p:sp>
      <p:sp>
        <p:nvSpPr>
          <p:cNvPr id="44" name="TextBox 43"/>
          <p:cNvSpPr txBox="1"/>
          <p:nvPr/>
        </p:nvSpPr>
        <p:spPr>
          <a:xfrm>
            <a:off x="111573" y="1983942"/>
            <a:ext cx="26052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 smtClean="0"/>
              <a:t>Human-machine</a:t>
            </a:r>
            <a:endParaRPr lang="en-GB" sz="2800" dirty="0"/>
          </a:p>
        </p:txBody>
      </p:sp>
      <p:sp>
        <p:nvSpPr>
          <p:cNvPr id="45" name="TextBox 44"/>
          <p:cNvSpPr txBox="1"/>
          <p:nvPr/>
        </p:nvSpPr>
        <p:spPr>
          <a:xfrm>
            <a:off x="3248183" y="4536434"/>
            <a:ext cx="23823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 smtClean="0"/>
              <a:t>Human-human</a:t>
            </a:r>
            <a:endParaRPr lang="en-GB" sz="2800" dirty="0"/>
          </a:p>
        </p:txBody>
      </p:sp>
      <p:sp>
        <p:nvSpPr>
          <p:cNvPr id="46" name="Bent Arrow 74"/>
          <p:cNvSpPr>
            <a:spLocks noChangeArrowheads="1"/>
          </p:cNvSpPr>
          <p:nvPr/>
        </p:nvSpPr>
        <p:spPr bwMode="auto">
          <a:xfrm>
            <a:off x="4280506" y="5071439"/>
            <a:ext cx="1413669" cy="616438"/>
          </a:xfrm>
          <a:custGeom>
            <a:avLst/>
            <a:gdLst>
              <a:gd name="T0" fmla="*/ 2278023 w 2678073"/>
              <a:gd name="T1" fmla="*/ 0 h 1600200"/>
              <a:gd name="T2" fmla="*/ 2278023 w 2678073"/>
              <a:gd name="T3" fmla="*/ 550693 h 1600200"/>
              <a:gd name="T4" fmla="*/ 137009 w 2678073"/>
              <a:gd name="T5" fmla="*/ 1600200 h 1600200"/>
              <a:gd name="T6" fmla="*/ 2678073 w 2678073"/>
              <a:gd name="T7" fmla="*/ 275346 h 1600200"/>
              <a:gd name="T8" fmla="*/ 3 60000 65536"/>
              <a:gd name="T9" fmla="*/ 1 60000 65536"/>
              <a:gd name="T10" fmla="*/ 1 60000 65536"/>
              <a:gd name="T11" fmla="*/ 0 60000 65536"/>
              <a:gd name="T12" fmla="*/ 0 w 2678073"/>
              <a:gd name="T13" fmla="*/ 0 h 1600200"/>
              <a:gd name="T14" fmla="*/ 2678073 w 2678073"/>
              <a:gd name="T15" fmla="*/ 1600200 h 16002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678073" h="1600200">
                <a:moveTo>
                  <a:pt x="0" y="1600200"/>
                </a:moveTo>
                <a:lnTo>
                  <a:pt x="0" y="838425"/>
                </a:lnTo>
                <a:cubicBezTo>
                  <a:pt x="0" y="451777"/>
                  <a:pt x="313440" y="138337"/>
                  <a:pt x="700087" y="138337"/>
                </a:cubicBezTo>
                <a:lnTo>
                  <a:pt x="2278023" y="138337"/>
                </a:lnTo>
                <a:lnTo>
                  <a:pt x="2278023" y="0"/>
                </a:lnTo>
                <a:lnTo>
                  <a:pt x="2678073" y="275346"/>
                </a:lnTo>
                <a:lnTo>
                  <a:pt x="2278023" y="550693"/>
                </a:lnTo>
                <a:lnTo>
                  <a:pt x="2278023" y="412356"/>
                </a:lnTo>
                <a:lnTo>
                  <a:pt x="700088" y="412356"/>
                </a:lnTo>
                <a:lnTo>
                  <a:pt x="700087" y="412356"/>
                </a:lnTo>
                <a:cubicBezTo>
                  <a:pt x="464776" y="412356"/>
                  <a:pt x="274019" y="603113"/>
                  <a:pt x="274019" y="838424"/>
                </a:cubicBezTo>
                <a:lnTo>
                  <a:pt x="274018" y="1600200"/>
                </a:lnTo>
                <a:close/>
              </a:path>
            </a:pathLst>
          </a:custGeom>
          <a:gradFill rotWithShape="1">
            <a:gsLst>
              <a:gs pos="0">
                <a:srgbClr val="3A7CCB"/>
              </a:gs>
              <a:gs pos="20000">
                <a:srgbClr val="3C7BC7"/>
              </a:gs>
              <a:gs pos="100000">
                <a:srgbClr val="2C5D98"/>
              </a:gs>
            </a:gsLst>
            <a:lin ang="5400000"/>
          </a:gradFill>
          <a:ln w="38100">
            <a:solidFill>
              <a:srgbClr val="4A7EBB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/>
            <a:endParaRPr lang="en-US">
              <a:latin typeface="Calibri" charset="0"/>
            </a:endParaRPr>
          </a:p>
        </p:txBody>
      </p:sp>
      <p:sp>
        <p:nvSpPr>
          <p:cNvPr id="47" name="U-Turn Arrow 76"/>
          <p:cNvSpPr>
            <a:spLocks noChangeArrowheads="1"/>
          </p:cNvSpPr>
          <p:nvPr/>
        </p:nvSpPr>
        <p:spPr bwMode="auto">
          <a:xfrm rot="5400000" flipH="1">
            <a:off x="4269362" y="2598501"/>
            <a:ext cx="1212096" cy="789062"/>
          </a:xfrm>
          <a:custGeom>
            <a:avLst/>
            <a:gdLst>
              <a:gd name="T0" fmla="*/ 3183348 w 3780073"/>
              <a:gd name="T1" fmla="*/ 1244028 h 1790999"/>
              <a:gd name="T2" fmla="*/ 3481710 w 3780073"/>
              <a:gd name="T3" fmla="*/ 1537017 h 1790999"/>
              <a:gd name="T4" fmla="*/ 3780073 w 3780073"/>
              <a:gd name="T5" fmla="*/ 1244028 h 1790999"/>
              <a:gd name="T6" fmla="*/ 1808568 w 3780073"/>
              <a:gd name="T7" fmla="*/ 0 h 1790999"/>
              <a:gd name="T8" fmla="*/ 135426 w 3780073"/>
              <a:gd name="T9" fmla="*/ 1790999 h 1790999"/>
              <a:gd name="T10" fmla="*/ 1 60000 65536"/>
              <a:gd name="T11" fmla="*/ 1 60000 65536"/>
              <a:gd name="T12" fmla="*/ 0 60000 65536"/>
              <a:gd name="T13" fmla="*/ 3 60000 65536"/>
              <a:gd name="T14" fmla="*/ 1 60000 65536"/>
              <a:gd name="T15" fmla="*/ 0 w 3780073"/>
              <a:gd name="T16" fmla="*/ 0 h 1790999"/>
              <a:gd name="T17" fmla="*/ 3780073 w 3780073"/>
              <a:gd name="T18" fmla="*/ 1790999 h 179099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780073" h="1790999">
                <a:moveTo>
                  <a:pt x="0" y="1790999"/>
                </a:moveTo>
                <a:lnTo>
                  <a:pt x="0" y="783562"/>
                </a:lnTo>
                <a:cubicBezTo>
                  <a:pt x="0" y="350812"/>
                  <a:pt x="350812" y="0"/>
                  <a:pt x="783561" y="0"/>
                </a:cubicBezTo>
                <a:lnTo>
                  <a:pt x="2833575" y="0"/>
                </a:lnTo>
                <a:lnTo>
                  <a:pt x="2833574" y="0"/>
                </a:lnTo>
                <a:cubicBezTo>
                  <a:pt x="3266324" y="0"/>
                  <a:pt x="3617137" y="350812"/>
                  <a:pt x="3617137" y="783562"/>
                </a:cubicBezTo>
                <a:lnTo>
                  <a:pt x="3617137" y="1244028"/>
                </a:lnTo>
                <a:lnTo>
                  <a:pt x="3780073" y="1244028"/>
                </a:lnTo>
                <a:lnTo>
                  <a:pt x="3481710" y="1537017"/>
                </a:lnTo>
                <a:lnTo>
                  <a:pt x="3183348" y="1244028"/>
                </a:lnTo>
                <a:lnTo>
                  <a:pt x="3346284" y="1244028"/>
                </a:lnTo>
                <a:lnTo>
                  <a:pt x="3346284" y="783562"/>
                </a:lnTo>
                <a:cubicBezTo>
                  <a:pt x="3346284" y="500400"/>
                  <a:pt x="3116736" y="270853"/>
                  <a:pt x="2833575" y="270853"/>
                </a:cubicBezTo>
                <a:lnTo>
                  <a:pt x="783562" y="270853"/>
                </a:lnTo>
                <a:lnTo>
                  <a:pt x="783561" y="270853"/>
                </a:lnTo>
                <a:cubicBezTo>
                  <a:pt x="500400" y="270853"/>
                  <a:pt x="270853" y="500400"/>
                  <a:pt x="270853" y="783561"/>
                </a:cubicBezTo>
                <a:lnTo>
                  <a:pt x="270853" y="1790999"/>
                </a:lnTo>
                <a:close/>
              </a:path>
            </a:pathLst>
          </a:custGeom>
          <a:gradFill rotWithShape="1">
            <a:gsLst>
              <a:gs pos="0">
                <a:srgbClr val="3A7CCB"/>
              </a:gs>
              <a:gs pos="20000">
                <a:srgbClr val="3C7BC7"/>
              </a:gs>
              <a:gs pos="100000">
                <a:srgbClr val="2C5D98"/>
              </a:gs>
            </a:gsLst>
            <a:lin ang="5400000"/>
          </a:gradFill>
          <a:ln w="38100">
            <a:solidFill>
              <a:srgbClr val="4A7EBB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/>
            <a:endParaRPr lang="en-US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7532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err="1" smtClean="0"/>
              <a:t>TimBerners</a:t>
            </a:r>
            <a:r>
              <a:rPr lang="en-GB" dirty="0" smtClean="0"/>
              <a:t>-Lee’s Open data </a:t>
            </a:r>
            <a:r>
              <a:rPr lang="en-GB" dirty="0" smtClean="0">
                <a:hlinkClick r:id="rId2"/>
              </a:rPr>
              <a:t>http://5stardata.info</a:t>
            </a:r>
            <a:r>
              <a:rPr lang="en-GB" dirty="0" smtClean="0"/>
              <a:t> </a:t>
            </a:r>
            <a:endParaRPr lang="en-GB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2255553"/>
              </p:ext>
            </p:extLst>
          </p:nvPr>
        </p:nvGraphicFramePr>
        <p:xfrm>
          <a:off x="729201" y="1577052"/>
          <a:ext cx="7685598" cy="4745110"/>
        </p:xfrm>
        <a:graphic>
          <a:graphicData uri="http://schemas.openxmlformats.org/drawingml/2006/table">
            <a:tbl>
              <a:tblPr/>
              <a:tblGrid>
                <a:gridCol w="1250511"/>
                <a:gridCol w="6238895"/>
                <a:gridCol w="196192"/>
              </a:tblGrid>
              <a:tr h="1110142">
                <a:tc>
                  <a:txBody>
                    <a:bodyPr/>
                    <a:lstStyle/>
                    <a:p>
                      <a:r>
                        <a:rPr lang="en-GB" sz="2400" dirty="0"/>
                        <a:t>★</a:t>
                      </a:r>
                    </a:p>
                  </a:txBody>
                  <a:tcPr marL="85396" marR="85396" marT="42698" marB="4269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dirty="0"/>
                        <a:t>make your stuff available on the Web (whatever format) under an </a:t>
                      </a:r>
                      <a:r>
                        <a:rPr lang="en-GB" sz="2400" b="1" dirty="0" smtClean="0"/>
                        <a:t>OPEN</a:t>
                      </a:r>
                      <a:r>
                        <a:rPr lang="en-GB" sz="2400" dirty="0" smtClean="0"/>
                        <a:t> license</a:t>
                      </a:r>
                      <a:endParaRPr lang="en-GB" sz="2400" dirty="0"/>
                    </a:p>
                  </a:txBody>
                  <a:tcPr marL="85396" marR="85396" marT="42698" marB="4269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en-GB" sz="2400" dirty="0"/>
                    </a:p>
                  </a:txBody>
                  <a:tcPr marL="85396" marR="85396" marT="42698" marB="4269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110142">
                <a:tc>
                  <a:txBody>
                    <a:bodyPr/>
                    <a:lstStyle/>
                    <a:p>
                      <a:r>
                        <a:rPr lang="en-GB" sz="2400"/>
                        <a:t>★★</a:t>
                      </a:r>
                    </a:p>
                  </a:txBody>
                  <a:tcPr marL="85396" marR="85396" marT="42698" marB="4269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dirty="0"/>
                        <a:t>make it available as </a:t>
                      </a:r>
                      <a:r>
                        <a:rPr lang="en-GB" sz="2400" b="1" dirty="0"/>
                        <a:t>structured data</a:t>
                      </a:r>
                      <a:r>
                        <a:rPr lang="en-GB" sz="2400" dirty="0"/>
                        <a:t> </a:t>
                      </a:r>
                      <a:r>
                        <a:rPr lang="en-GB" sz="2400" dirty="0" smtClean="0"/>
                        <a:t>(i.e.</a:t>
                      </a:r>
                      <a:r>
                        <a:rPr lang="en-GB" sz="2400" baseline="0" dirty="0" smtClean="0"/>
                        <a:t> NOT PDF</a:t>
                      </a:r>
                      <a:r>
                        <a:rPr lang="en-GB" sz="2400" dirty="0" smtClean="0"/>
                        <a:t>)</a:t>
                      </a:r>
                      <a:endParaRPr lang="en-GB" sz="2400" dirty="0"/>
                    </a:p>
                  </a:txBody>
                  <a:tcPr marL="85396" marR="85396" marT="42698" marB="4269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en-GB" sz="2400" dirty="0"/>
                    </a:p>
                  </a:txBody>
                  <a:tcPr marL="85396" marR="85396" marT="42698" marB="4269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853955">
                <a:tc>
                  <a:txBody>
                    <a:bodyPr/>
                    <a:lstStyle/>
                    <a:p>
                      <a:r>
                        <a:rPr lang="en-GB" sz="2400"/>
                        <a:t>★★★</a:t>
                      </a:r>
                    </a:p>
                  </a:txBody>
                  <a:tcPr marL="85396" marR="85396" marT="42698" marB="4269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dirty="0"/>
                        <a:t>use </a:t>
                      </a:r>
                      <a:r>
                        <a:rPr lang="en-GB" sz="2400" b="1" dirty="0"/>
                        <a:t>non-proprietary formats </a:t>
                      </a:r>
                      <a:r>
                        <a:rPr lang="en-GB" sz="2400" dirty="0"/>
                        <a:t>(e.g., </a:t>
                      </a:r>
                      <a:r>
                        <a:rPr lang="en-GB" sz="2400" dirty="0" smtClean="0"/>
                        <a:t>CSV)</a:t>
                      </a:r>
                      <a:endParaRPr lang="en-GB" sz="2400" dirty="0"/>
                    </a:p>
                  </a:txBody>
                  <a:tcPr marL="85396" marR="85396" marT="42698" marB="4269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en-GB" sz="2400" dirty="0"/>
                    </a:p>
                  </a:txBody>
                  <a:tcPr marL="85396" marR="85396" marT="42698" marB="4269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853955">
                <a:tc>
                  <a:txBody>
                    <a:bodyPr/>
                    <a:lstStyle/>
                    <a:p>
                      <a:r>
                        <a:rPr lang="en-GB" sz="2400"/>
                        <a:t>★★★★</a:t>
                      </a:r>
                    </a:p>
                  </a:txBody>
                  <a:tcPr marL="85396" marR="85396" marT="42698" marB="4269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b="1" dirty="0"/>
                        <a:t>use URIs </a:t>
                      </a:r>
                      <a:r>
                        <a:rPr lang="en-GB" sz="2400" dirty="0"/>
                        <a:t>to denote things, so that people can point at your </a:t>
                      </a:r>
                      <a:r>
                        <a:rPr lang="en-GB" sz="2400" dirty="0" smtClean="0"/>
                        <a:t>stuff</a:t>
                      </a:r>
                      <a:endParaRPr lang="en-GB" sz="2400" dirty="0"/>
                    </a:p>
                  </a:txBody>
                  <a:tcPr marL="85396" marR="85396" marT="42698" marB="4269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en-GB" sz="2400" dirty="0"/>
                    </a:p>
                  </a:txBody>
                  <a:tcPr marL="85396" marR="85396" marT="42698" marB="4269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597769">
                <a:tc>
                  <a:txBody>
                    <a:bodyPr/>
                    <a:lstStyle/>
                    <a:p>
                      <a:r>
                        <a:rPr lang="en-GB" sz="2400"/>
                        <a:t>★★★★★</a:t>
                      </a:r>
                    </a:p>
                  </a:txBody>
                  <a:tcPr marL="85396" marR="85396" marT="42698" marB="4269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b="1" dirty="0"/>
                        <a:t>link your data to other data </a:t>
                      </a:r>
                      <a:r>
                        <a:rPr lang="en-GB" sz="2400" dirty="0"/>
                        <a:t>to provide </a:t>
                      </a:r>
                      <a:r>
                        <a:rPr lang="en-GB" sz="2400" dirty="0" smtClean="0"/>
                        <a:t>context</a:t>
                      </a:r>
                      <a:endParaRPr lang="en-GB" sz="2400" dirty="0"/>
                    </a:p>
                  </a:txBody>
                  <a:tcPr marL="85396" marR="85396" marT="42698" marB="4269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en-GB" sz="2400" dirty="0"/>
                    </a:p>
                  </a:txBody>
                  <a:tcPr marL="85396" marR="85396" marT="42698" marB="4269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cxnSp>
        <p:nvCxnSpPr>
          <p:cNvPr id="5" name="Straight Connector 4"/>
          <p:cNvCxnSpPr/>
          <p:nvPr/>
        </p:nvCxnSpPr>
        <p:spPr>
          <a:xfrm>
            <a:off x="143508" y="1916832"/>
            <a:ext cx="36004" cy="252028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79512" y="2924944"/>
            <a:ext cx="79541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CIFDIC</a:t>
            </a:r>
          </a:p>
          <a:p>
            <a:r>
              <a:rPr lang="en-GB" dirty="0" smtClean="0"/>
              <a:t>ACS</a:t>
            </a:r>
          </a:p>
          <a:p>
            <a:r>
              <a:rPr lang="en-GB" dirty="0" err="1" smtClean="0"/>
              <a:t>IUCr</a:t>
            </a:r>
            <a:endParaRPr lang="en-GB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8244408" y="1849470"/>
            <a:ext cx="36004" cy="4171818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594674" y="3663608"/>
            <a:ext cx="1371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CRYSTALEYE</a:t>
            </a:r>
          </a:p>
        </p:txBody>
      </p:sp>
    </p:spTree>
    <p:extLst>
      <p:ext uri="{BB962C8B-B14F-4D97-AF65-F5344CB8AC3E}">
        <p14:creationId xmlns:p14="http://schemas.microsoft.com/office/powerpoint/2010/main" val="1765063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6059" y="1916832"/>
            <a:ext cx="8229600" cy="4536503"/>
          </a:xfrm>
        </p:spPr>
        <p:txBody>
          <a:bodyPr/>
          <a:lstStyle/>
          <a:p>
            <a:r>
              <a:rPr lang="en-GB" dirty="0" smtClean="0"/>
              <a:t>statement </a:t>
            </a:r>
            <a:r>
              <a:rPr lang="en-GB" b="1" dirty="0"/>
              <a:t>"</a:t>
            </a:r>
            <a:r>
              <a:rPr lang="en-GB" b="1" dirty="0" err="1"/>
              <a:t>Nitrazepam</a:t>
            </a:r>
            <a:r>
              <a:rPr lang="en-GB" b="1" dirty="0"/>
              <a:t>" "target" "Gamma-</a:t>
            </a:r>
            <a:r>
              <a:rPr lang="en-GB" b="1" dirty="0" err="1"/>
              <a:t>aminobutyric</a:t>
            </a:r>
            <a:r>
              <a:rPr lang="en-GB" b="1" dirty="0"/>
              <a:t>-acid receptor subunit alpha-1"</a:t>
            </a:r>
            <a:endParaRPr lang="en-GB" dirty="0"/>
          </a:p>
          <a:p>
            <a:r>
              <a:rPr lang="en-GB" dirty="0"/>
              <a:t>triple:</a:t>
            </a:r>
          </a:p>
          <a:p>
            <a:r>
              <a:rPr lang="en-GB" dirty="0"/>
              <a:t>drugbank:DB01595 </a:t>
            </a:r>
            <a:r>
              <a:rPr lang="en-GB" dirty="0" smtClean="0"/>
              <a:t>     </a:t>
            </a:r>
            <a:r>
              <a:rPr lang="en-GB" i="1" dirty="0" smtClean="0"/>
              <a:t>// compound </a:t>
            </a:r>
            <a:r>
              <a:rPr lang="en-GB" dirty="0" err="1" smtClean="0"/>
              <a:t>drugbank_vocabulary:target</a:t>
            </a:r>
            <a:r>
              <a:rPr lang="en-GB" dirty="0" smtClean="0"/>
              <a:t>  </a:t>
            </a:r>
            <a:r>
              <a:rPr lang="en-GB" i="1" dirty="0" smtClean="0"/>
              <a:t>// predicate</a:t>
            </a:r>
          </a:p>
          <a:p>
            <a:pPr marL="0" indent="0">
              <a:buNone/>
            </a:pPr>
            <a:r>
              <a:rPr lang="en-GB" dirty="0"/>
              <a:t> </a:t>
            </a:r>
            <a:r>
              <a:rPr lang="en-GB" dirty="0" smtClean="0"/>
              <a:t>   drugbank:872 .            </a:t>
            </a:r>
            <a:r>
              <a:rPr lang="en-GB" i="1" dirty="0" smtClean="0"/>
              <a:t>// target</a:t>
            </a:r>
          </a:p>
          <a:p>
            <a:pPr marL="0" indent="0">
              <a:buNone/>
            </a:pPr>
            <a:endParaRPr lang="en-GB" i="1" dirty="0" smtClean="0"/>
          </a:p>
          <a:p>
            <a:pPr marL="0" indent="0">
              <a:buNone/>
            </a:pPr>
            <a:r>
              <a:rPr lang="en-GB" i="1" dirty="0" smtClean="0"/>
              <a:t>“Compound    </a:t>
            </a:r>
            <a:r>
              <a:rPr lang="en-GB" i="1" dirty="0" err="1" smtClean="0"/>
              <a:t>hasTarget</a:t>
            </a:r>
            <a:r>
              <a:rPr lang="en-GB" i="1" dirty="0" smtClean="0"/>
              <a:t>   Target”</a:t>
            </a:r>
          </a:p>
          <a:p>
            <a:pPr marL="0" indent="0">
              <a:buNone/>
            </a:pPr>
            <a:endParaRPr lang="en-GB" i="1" dirty="0"/>
          </a:p>
          <a:p>
            <a:pPr marL="0" indent="0">
              <a:buNone/>
            </a:pPr>
            <a:endParaRPr lang="en-GB" dirty="0" smtClean="0"/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059" y="237168"/>
            <a:ext cx="3107829" cy="14011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2055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78098"/>
          </a:xfrm>
        </p:spPr>
        <p:txBody>
          <a:bodyPr/>
          <a:lstStyle/>
          <a:p>
            <a:r>
              <a:rPr lang="en-GB" dirty="0" smtClean="0"/>
              <a:t>Some statistics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 smtClean="0"/>
              <a:t>3,000,000 </a:t>
            </a:r>
            <a:r>
              <a:rPr lang="en-GB" dirty="0" err="1" smtClean="0"/>
              <a:t>scholpubs</a:t>
            </a:r>
            <a:r>
              <a:rPr lang="en-GB" dirty="0" smtClean="0"/>
              <a:t>/year  =&gt; 10,000 / day</a:t>
            </a:r>
          </a:p>
          <a:p>
            <a:r>
              <a:rPr lang="en-GB" dirty="0" smtClean="0"/>
              <a:t>~~ </a:t>
            </a:r>
            <a:r>
              <a:rPr lang="en-GB" dirty="0"/>
              <a:t>$1000 </a:t>
            </a:r>
            <a:r>
              <a:rPr lang="en-GB" dirty="0" smtClean="0"/>
              <a:t>APC / pub</a:t>
            </a:r>
            <a:r>
              <a:rPr lang="en-GB" dirty="0"/>
              <a:t>, typesetting $10 per page, </a:t>
            </a:r>
            <a:endParaRPr lang="en-GB" dirty="0" smtClean="0"/>
          </a:p>
          <a:p>
            <a:r>
              <a:rPr lang="en-GB" dirty="0" smtClean="0"/>
              <a:t>Subscriptions ~ $10,000,000,000 / year</a:t>
            </a:r>
          </a:p>
          <a:p>
            <a:r>
              <a:rPr lang="en-GB" dirty="0" smtClean="0"/>
              <a:t>20% ?? of </a:t>
            </a:r>
            <a:r>
              <a:rPr lang="en-GB" b="1" i="1" dirty="0" smtClean="0"/>
              <a:t>current</a:t>
            </a:r>
            <a:r>
              <a:rPr lang="en-GB" dirty="0" smtClean="0"/>
              <a:t> pubs Open or accessible</a:t>
            </a:r>
          </a:p>
          <a:p>
            <a:r>
              <a:rPr lang="en-GB" dirty="0" smtClean="0"/>
              <a:t>Article ~ 1MByte,  15 </a:t>
            </a:r>
            <a:r>
              <a:rPr lang="en-GB" dirty="0" err="1" smtClean="0"/>
              <a:t>pp</a:t>
            </a:r>
            <a:r>
              <a:rPr lang="en-GB" dirty="0" smtClean="0"/>
              <a:t> (w/o data, images)</a:t>
            </a:r>
          </a:p>
          <a:p>
            <a:r>
              <a:rPr lang="en-GB" dirty="0" smtClean="0"/>
              <a:t>Download and processing </a:t>
            </a:r>
            <a:r>
              <a:rPr lang="en-GB" dirty="0" err="1" smtClean="0"/>
              <a:t>ca</a:t>
            </a:r>
            <a:r>
              <a:rPr lang="en-GB" dirty="0" smtClean="0"/>
              <a:t> 1 sec/page</a:t>
            </a:r>
          </a:p>
          <a:p>
            <a:r>
              <a:rPr lang="en-GB" dirty="0" err="1" smtClean="0"/>
              <a:t>arXiv</a:t>
            </a:r>
            <a:r>
              <a:rPr lang="en-GB" dirty="0" smtClean="0"/>
              <a:t> $7 per article.</a:t>
            </a:r>
            <a:br>
              <a:rPr lang="en-GB" dirty="0" smtClean="0"/>
            </a:br>
            <a:endParaRPr lang="en-GB" dirty="0" smtClean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72724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1675" y="0"/>
            <a:ext cx="7172325" cy="453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51520" y="4533900"/>
            <a:ext cx="8892480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hlinkClick r:id="rId3"/>
              </a:rPr>
              <a:t>[at  Research </a:t>
            </a:r>
            <a:r>
              <a:rPr lang="en-GB" dirty="0">
                <a:hlinkClick r:id="rId3"/>
              </a:rPr>
              <a:t>Data Alliance</a:t>
            </a:r>
            <a:r>
              <a:rPr lang="en-GB" dirty="0"/>
              <a:t>, </a:t>
            </a:r>
            <a:r>
              <a:rPr lang="en-GB" dirty="0" smtClean="0"/>
              <a:t> we </a:t>
            </a:r>
            <a:r>
              <a:rPr lang="en-GB" dirty="0"/>
              <a:t>are entering a </a:t>
            </a:r>
            <a:r>
              <a:rPr lang="en-GB" b="1" dirty="0"/>
              <a:t>new “era of open science”, </a:t>
            </a:r>
            <a:r>
              <a:rPr lang="en-GB" dirty="0"/>
              <a:t>which will be “good for citizens, good for scientists and good for society”.</a:t>
            </a:r>
          </a:p>
          <a:p>
            <a:r>
              <a:rPr lang="en-GB" dirty="0"/>
              <a:t>She explicitly highlighted the transformative potential of open access, open data, open software and open educational resources – mentioning </a:t>
            </a:r>
            <a:r>
              <a:rPr lang="en-GB" b="1" dirty="0"/>
              <a:t>the EU’s policy requiring open access to all publications and data resulting from EU funded research</a:t>
            </a:r>
            <a:r>
              <a:rPr lang="en-GB" dirty="0" smtClean="0"/>
              <a:t>.</a:t>
            </a:r>
          </a:p>
          <a:p>
            <a:endParaRPr lang="en-GB" dirty="0"/>
          </a:p>
          <a:p>
            <a:r>
              <a:rPr lang="en-GB" sz="1400" dirty="0" smtClean="0">
                <a:hlinkClick r:id="rId4"/>
              </a:rPr>
              <a:t>http</a:t>
            </a:r>
            <a:r>
              <a:rPr lang="en-GB" sz="1400" dirty="0">
                <a:hlinkClick r:id="rId4"/>
              </a:rPr>
              <a:t>://blog.okfn.org/2013/03/21/we-are-entering-an-era-of-open-science-says-eu-vp-neelie-kroes/#</a:t>
            </a:r>
            <a:r>
              <a:rPr lang="en-GB" sz="1400" dirty="0" smtClean="0">
                <a:hlinkClick r:id="rId4"/>
              </a:rPr>
              <a:t>sthash.3SWDXDE6.dpuf</a:t>
            </a:r>
            <a:r>
              <a:rPr lang="en-GB" sz="1400" dirty="0" smtClean="0"/>
              <a:t> </a:t>
            </a:r>
            <a:endParaRPr lang="en-GB" sz="1400" dirty="0"/>
          </a:p>
          <a:p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-1" y="0"/>
            <a:ext cx="1971675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/>
              <a:t>RCUK</a:t>
            </a:r>
          </a:p>
          <a:p>
            <a:r>
              <a:rPr lang="en-GB" sz="3200" dirty="0" smtClean="0"/>
              <a:t>Wellcome</a:t>
            </a:r>
          </a:p>
          <a:p>
            <a:r>
              <a:rPr lang="en-GB" sz="3200" dirty="0" smtClean="0"/>
              <a:t>ERC</a:t>
            </a:r>
          </a:p>
          <a:p>
            <a:r>
              <a:rPr lang="en-GB" sz="3200" dirty="0" smtClean="0"/>
              <a:t>NSF …</a:t>
            </a:r>
          </a:p>
          <a:p>
            <a:endParaRPr lang="en-GB" sz="3200" dirty="0" smtClean="0"/>
          </a:p>
          <a:p>
            <a:r>
              <a:rPr lang="en-GB" sz="3200" i="1" dirty="0" smtClean="0"/>
              <a:t>require</a:t>
            </a:r>
          </a:p>
          <a:p>
            <a:r>
              <a:rPr lang="en-GB" sz="3200" i="1" dirty="0"/>
              <a:t>f</a:t>
            </a:r>
            <a:r>
              <a:rPr lang="en-GB" sz="3200" i="1" dirty="0" smtClean="0"/>
              <a:t>ully OPEN</a:t>
            </a:r>
            <a:endParaRPr lang="en-GB" sz="3200" i="1" dirty="0"/>
          </a:p>
        </p:txBody>
      </p:sp>
    </p:spTree>
    <p:extLst>
      <p:ext uri="{BB962C8B-B14F-4D97-AF65-F5344CB8AC3E}">
        <p14:creationId xmlns:p14="http://schemas.microsoft.com/office/powerpoint/2010/main" val="504708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931224" cy="706090"/>
          </a:xfrm>
        </p:spPr>
        <p:txBody>
          <a:bodyPr>
            <a:normAutofit fontScale="90000"/>
          </a:bodyPr>
          <a:lstStyle/>
          <a:p>
            <a:pPr algn="l"/>
            <a:r>
              <a:rPr lang="en-GB" dirty="0" smtClean="0"/>
              <a:t>Open Definition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9552" y="1052736"/>
            <a:ext cx="8229600" cy="4525963"/>
          </a:xfrm>
        </p:spPr>
        <p:txBody>
          <a:bodyPr/>
          <a:lstStyle/>
          <a:p>
            <a:r>
              <a:rPr lang="en-GB" dirty="0" smtClean="0"/>
              <a:t>“</a:t>
            </a:r>
            <a:r>
              <a:rPr lang="en-GB" dirty="0"/>
              <a:t>A piece of data or content is open if </a:t>
            </a:r>
            <a:r>
              <a:rPr lang="en-GB" b="1" dirty="0"/>
              <a:t>anyone</a:t>
            </a:r>
            <a:r>
              <a:rPr lang="en-GB" dirty="0"/>
              <a:t> is </a:t>
            </a:r>
            <a:r>
              <a:rPr lang="en-GB" b="1" dirty="0"/>
              <a:t>free to use, reuse, and redistribute</a:t>
            </a:r>
            <a:r>
              <a:rPr lang="en-GB" dirty="0"/>
              <a:t> it — subject only, at most, to the requirement to attribute and/or share-alike.”</a:t>
            </a:r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194400"/>
            <a:ext cx="2317651" cy="9321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4486349"/>
              </p:ext>
            </p:extLst>
          </p:nvPr>
        </p:nvGraphicFramePr>
        <p:xfrm>
          <a:off x="251520" y="3068960"/>
          <a:ext cx="8640960" cy="362898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20480"/>
                <a:gridCol w="4320480"/>
              </a:tblGrid>
              <a:tr h="604650">
                <a:tc>
                  <a:txBody>
                    <a:bodyPr/>
                    <a:lstStyle/>
                    <a:p>
                      <a:pPr algn="ctr"/>
                      <a:r>
                        <a:rPr lang="en-GB" sz="2800" b="1" dirty="0" smtClean="0"/>
                        <a:t>OPEN</a:t>
                      </a:r>
                      <a:endParaRPr lang="en-GB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b="1" dirty="0" smtClean="0"/>
                        <a:t>NOT</a:t>
                      </a:r>
                      <a:r>
                        <a:rPr lang="en-GB" sz="2800" b="1" baseline="0" dirty="0" smtClean="0"/>
                        <a:t> OPEN</a:t>
                      </a:r>
                      <a:endParaRPr lang="en-GB" sz="2800" b="1" dirty="0"/>
                    </a:p>
                  </a:txBody>
                  <a:tcPr/>
                </a:tc>
              </a:tr>
              <a:tr h="10436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800" dirty="0" smtClean="0"/>
                        <a:t>PDB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800" dirty="0" err="1" smtClean="0"/>
                        <a:t>COD,Crystaleye</a:t>
                      </a:r>
                      <a:endParaRPr lang="en-GB" sz="28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800" dirty="0" smtClean="0"/>
                        <a:t>CCDC, ICSD</a:t>
                      </a:r>
                    </a:p>
                  </a:txBody>
                  <a:tcPr/>
                </a:tc>
              </a:tr>
              <a:tr h="727974">
                <a:tc>
                  <a:txBody>
                    <a:bodyPr/>
                    <a:lstStyle/>
                    <a:p>
                      <a:r>
                        <a:rPr lang="en-GB" sz="2800" dirty="0" smtClean="0"/>
                        <a:t>RSC/ACS/</a:t>
                      </a:r>
                      <a:r>
                        <a:rPr lang="en-GB" sz="2800" dirty="0" err="1" smtClean="0"/>
                        <a:t>IUCr</a:t>
                      </a:r>
                      <a:r>
                        <a:rPr lang="en-GB" sz="2800" dirty="0" smtClean="0"/>
                        <a:t> CIFs</a:t>
                      </a:r>
                      <a:endParaRPr lang="en-GB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dirty="0" smtClean="0"/>
                        <a:t>Elsevier/Wiley/Springer CIFs</a:t>
                      </a:r>
                      <a:endParaRPr lang="en-GB" sz="2800" dirty="0"/>
                    </a:p>
                  </a:txBody>
                  <a:tcPr/>
                </a:tc>
              </a:tr>
              <a:tr h="648072">
                <a:tc>
                  <a:txBody>
                    <a:bodyPr/>
                    <a:lstStyle/>
                    <a:p>
                      <a:r>
                        <a:rPr lang="en-GB" sz="2800" dirty="0" err="1" smtClean="0"/>
                        <a:t>Acta</a:t>
                      </a:r>
                      <a:r>
                        <a:rPr lang="en-GB" sz="2800" baseline="0" dirty="0" smtClean="0"/>
                        <a:t> </a:t>
                      </a:r>
                      <a:r>
                        <a:rPr lang="en-GB" sz="2800" baseline="0" dirty="0" err="1" smtClean="0"/>
                        <a:t>Cryst</a:t>
                      </a:r>
                      <a:r>
                        <a:rPr lang="en-GB" sz="2800" baseline="0" dirty="0" smtClean="0"/>
                        <a:t> E</a:t>
                      </a:r>
                      <a:endParaRPr lang="en-GB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dirty="0" err="1" smtClean="0"/>
                        <a:t>Acta</a:t>
                      </a:r>
                      <a:r>
                        <a:rPr lang="en-GB" sz="2800" dirty="0" smtClean="0"/>
                        <a:t> </a:t>
                      </a:r>
                      <a:r>
                        <a:rPr lang="en-GB" sz="2800" dirty="0" err="1" smtClean="0"/>
                        <a:t>Cryst</a:t>
                      </a:r>
                      <a:r>
                        <a:rPr lang="en-GB" sz="2800" dirty="0" smtClean="0"/>
                        <a:t> ABCD (default)</a:t>
                      </a:r>
                    </a:p>
                  </a:txBody>
                  <a:tcPr/>
                </a:tc>
              </a:tr>
              <a:tr h="604650">
                <a:tc>
                  <a:txBody>
                    <a:bodyPr/>
                    <a:lstStyle/>
                    <a:p>
                      <a:r>
                        <a:rPr lang="en-GB" sz="2800" dirty="0" smtClean="0"/>
                        <a:t>CIF dictionaries</a:t>
                      </a:r>
                      <a:endParaRPr lang="en-GB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2800" dirty="0" smtClean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20514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3522" y="0"/>
            <a:ext cx="8964488" cy="936104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Panton Principles for Open Data in Science</a:t>
            </a:r>
            <a:endParaRPr lang="en-GB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475656" y="1484784"/>
            <a:ext cx="6696744" cy="4248472"/>
          </a:xfrm>
        </p:spPr>
        <p:txBody>
          <a:bodyPr>
            <a:normAutofit/>
          </a:bodyPr>
          <a:lstStyle/>
          <a:p>
            <a:pPr algn="l"/>
            <a:r>
              <a:rPr lang="en-GB" dirty="0" smtClean="0"/>
              <a:t>Why? Wanted to avoid the mess in OA</a:t>
            </a:r>
          </a:p>
          <a:p>
            <a:pPr marL="457200" indent="-457200" algn="l">
              <a:buFont typeface="Arial" charset="0"/>
              <a:buChar char="•"/>
            </a:pPr>
            <a:r>
              <a:rPr lang="en-GB" dirty="0" smtClean="0"/>
              <a:t>Peter Murray-Rust, Cameron </a:t>
            </a:r>
            <a:r>
              <a:rPr lang="en-GB" dirty="0" err="1" smtClean="0"/>
              <a:t>Neylon</a:t>
            </a:r>
            <a:r>
              <a:rPr lang="en-GB" dirty="0" smtClean="0"/>
              <a:t>, Rufus Pollock, John </a:t>
            </a:r>
            <a:r>
              <a:rPr lang="en-GB" dirty="0" err="1" smtClean="0"/>
              <a:t>Wilbanks</a:t>
            </a:r>
            <a:endParaRPr lang="en-GB" dirty="0" smtClean="0"/>
          </a:p>
          <a:p>
            <a:pPr algn="l"/>
            <a:r>
              <a:rPr lang="en-GB" dirty="0" smtClean="0"/>
              <a:t>2008-&gt; 2010 (launch) at</a:t>
            </a:r>
          </a:p>
          <a:p>
            <a:pPr algn="l"/>
            <a:r>
              <a:rPr lang="en-GB" dirty="0" smtClean="0"/>
              <a:t>Panton Arms</a:t>
            </a:r>
          </a:p>
          <a:p>
            <a:pPr algn="l"/>
            <a:r>
              <a:rPr lang="en-GB" dirty="0" smtClean="0"/>
              <a:t>Panton Fellowships (2012)</a:t>
            </a:r>
          </a:p>
          <a:p>
            <a:endParaRPr lang="en-GB" dirty="0"/>
          </a:p>
        </p:txBody>
      </p:sp>
      <p:pic>
        <p:nvPicPr>
          <p:cNvPr id="1026" name="Picture 2" descr="C:\Users\pm286\Documents\standalone\resources\panton\Panton Principles » About_files\4370186974_363d1825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803815"/>
            <a:ext cx="7776864" cy="5970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771800" y="5373216"/>
            <a:ext cx="8342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rgbClr val="FFFF00"/>
                </a:solidFill>
              </a:rPr>
              <a:t>Jenny</a:t>
            </a:r>
          </a:p>
          <a:p>
            <a:r>
              <a:rPr lang="en-GB" dirty="0" smtClean="0">
                <a:solidFill>
                  <a:srgbClr val="FFFF00"/>
                </a:solidFill>
              </a:rPr>
              <a:t>Molloy</a:t>
            </a:r>
            <a:endParaRPr lang="en-GB" dirty="0">
              <a:solidFill>
                <a:srgbClr val="FFFF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73514" y="4751250"/>
            <a:ext cx="9267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rgbClr val="FFFF00"/>
                </a:solidFill>
              </a:rPr>
              <a:t>Jordan</a:t>
            </a:r>
          </a:p>
          <a:p>
            <a:r>
              <a:rPr lang="en-GB" dirty="0" smtClean="0">
                <a:solidFill>
                  <a:srgbClr val="FFFF00"/>
                </a:solidFill>
              </a:rPr>
              <a:t>Hatcher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765124" y="5397581"/>
            <a:ext cx="8702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smtClean="0">
                <a:solidFill>
                  <a:srgbClr val="FFFF00"/>
                </a:solidFill>
              </a:rPr>
              <a:t>Rufus</a:t>
            </a:r>
          </a:p>
          <a:p>
            <a:r>
              <a:rPr lang="en-GB" b="1" dirty="0" smtClean="0">
                <a:solidFill>
                  <a:srgbClr val="FFFF00"/>
                </a:solidFill>
              </a:rPr>
              <a:t>Pollock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257186" y="4725460"/>
            <a:ext cx="10676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smtClean="0">
                <a:solidFill>
                  <a:srgbClr val="FFFF00"/>
                </a:solidFill>
              </a:rPr>
              <a:t>John</a:t>
            </a:r>
          </a:p>
          <a:p>
            <a:r>
              <a:rPr lang="en-GB" b="1" dirty="0" err="1" smtClean="0">
                <a:solidFill>
                  <a:srgbClr val="FFFF00"/>
                </a:solidFill>
              </a:rPr>
              <a:t>Wilbanks</a:t>
            </a:r>
            <a:endParaRPr lang="en-GB" b="1" dirty="0" smtClean="0">
              <a:solidFill>
                <a:srgbClr val="FFFF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930466" y="5524190"/>
            <a:ext cx="10490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smtClean="0">
                <a:solidFill>
                  <a:srgbClr val="FFFF00"/>
                </a:solidFill>
              </a:rPr>
              <a:t>Cameron</a:t>
            </a:r>
          </a:p>
          <a:p>
            <a:r>
              <a:rPr lang="en-GB" b="1" dirty="0" err="1" smtClean="0">
                <a:solidFill>
                  <a:srgbClr val="FFFF00"/>
                </a:solidFill>
              </a:rPr>
              <a:t>Neylon</a:t>
            </a:r>
            <a:endParaRPr lang="en-GB" b="1" dirty="0" smtClean="0">
              <a:solidFill>
                <a:srgbClr val="FFFF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796136" y="4715580"/>
            <a:ext cx="13799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smtClean="0">
                <a:solidFill>
                  <a:srgbClr val="FFFF00"/>
                </a:solidFill>
              </a:rPr>
              <a:t>Peter</a:t>
            </a:r>
          </a:p>
          <a:p>
            <a:r>
              <a:rPr lang="en-GB" b="1" dirty="0" smtClean="0">
                <a:solidFill>
                  <a:srgbClr val="FFFF00"/>
                </a:solidFill>
              </a:rPr>
              <a:t>Murray-Rust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55576" y="4453970"/>
            <a:ext cx="20393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 smtClean="0"/>
              <a:t>Launch 2010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864493" y="6231692"/>
            <a:ext cx="41625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 smtClean="0">
                <a:solidFill>
                  <a:schemeClr val="bg1"/>
                </a:solidFill>
              </a:rPr>
              <a:t>“Licence STM Data as CC0”</a:t>
            </a:r>
          </a:p>
        </p:txBody>
      </p:sp>
    </p:spTree>
    <p:extLst>
      <p:ext uri="{BB962C8B-B14F-4D97-AF65-F5344CB8AC3E}">
        <p14:creationId xmlns:p14="http://schemas.microsoft.com/office/powerpoint/2010/main" val="36023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7430"/>
            <a:ext cx="8229600" cy="1143000"/>
          </a:xfrm>
        </p:spPr>
        <p:txBody>
          <a:bodyPr/>
          <a:lstStyle/>
          <a:p>
            <a:r>
              <a:rPr lang="en-GB" dirty="0" smtClean="0"/>
              <a:t>The Semantic Web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smtClean="0"/>
              <a:t>"The Semantic Web is an extension of the current web in which information is given well-defined meaning, better enabling computers and people to work in cooperation." </a:t>
            </a:r>
            <a:br>
              <a:rPr lang="en-GB" dirty="0" smtClean="0"/>
            </a:br>
            <a:r>
              <a:rPr lang="en-GB" dirty="0" smtClean="0"/>
              <a:t/>
            </a:r>
            <a:br>
              <a:rPr lang="en-GB" dirty="0" smtClean="0"/>
            </a:br>
            <a:r>
              <a:rPr lang="en-GB" b="1" i="1" dirty="0" smtClean="0"/>
              <a:t>Tim Berners-Lee</a:t>
            </a:r>
            <a:r>
              <a:rPr lang="en-GB" i="1" dirty="0" smtClean="0"/>
              <a:t>, </a:t>
            </a:r>
            <a:r>
              <a:rPr lang="en-GB" sz="2800" i="1" dirty="0" smtClean="0"/>
              <a:t>James </a:t>
            </a:r>
            <a:r>
              <a:rPr lang="en-GB" sz="2800" i="1" dirty="0" err="1" smtClean="0"/>
              <a:t>Hendler</a:t>
            </a:r>
            <a:r>
              <a:rPr lang="en-GB" sz="2800" i="1" dirty="0" smtClean="0"/>
              <a:t>, </a:t>
            </a:r>
            <a:r>
              <a:rPr lang="en-GB" sz="2800" i="1" dirty="0" err="1" smtClean="0"/>
              <a:t>Ora</a:t>
            </a:r>
            <a:r>
              <a:rPr lang="en-GB" sz="2800" i="1" dirty="0" smtClean="0"/>
              <a:t> </a:t>
            </a:r>
            <a:r>
              <a:rPr lang="en-GB" sz="2800" i="1" dirty="0" err="1" smtClean="0"/>
              <a:t>Lassila</a:t>
            </a:r>
            <a:r>
              <a:rPr lang="en-GB" sz="2800" i="1" dirty="0" smtClean="0"/>
              <a:t>, The Semantic Web, Scientific American, May 2001 </a:t>
            </a:r>
            <a:endParaRPr lang="en-GB" sz="2800" dirty="0"/>
          </a:p>
        </p:txBody>
      </p:sp>
      <p:pic>
        <p:nvPicPr>
          <p:cNvPr id="11266" name="Picture 2" descr="http://upload.wikimedia.org/wikipedia/commons/thumb/7/7a/Timbernerslee.jpg/200px-Timbernersle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288" y="188640"/>
            <a:ext cx="19050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File:This is for Everyone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085184"/>
            <a:ext cx="2419716" cy="1606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843808" y="6321938"/>
            <a:ext cx="3308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 smtClean="0"/>
              <a:t>CC-BY-SA Images from Wikipedia </a:t>
            </a:r>
            <a:endParaRPr lang="en-GB" i="1" dirty="0"/>
          </a:p>
        </p:txBody>
      </p:sp>
    </p:spTree>
    <p:extLst>
      <p:ext uri="{BB962C8B-B14F-4D97-AF65-F5344CB8AC3E}">
        <p14:creationId xmlns:p14="http://schemas.microsoft.com/office/powerpoint/2010/main" val="3862342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94122"/>
          </a:xfrm>
        </p:spPr>
        <p:txBody>
          <a:bodyPr>
            <a:normAutofit/>
          </a:bodyPr>
          <a:lstStyle/>
          <a:p>
            <a:r>
              <a:rPr lang="en-GB" dirty="0" err="1" smtClean="0"/>
              <a:t>ContentMining</a:t>
            </a:r>
            <a:r>
              <a:rPr lang="en-GB" dirty="0" smtClean="0"/>
              <a:t> Targets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579296" cy="4525963"/>
          </a:xfrm>
        </p:spPr>
        <p:txBody>
          <a:bodyPr>
            <a:normAutofit fontScale="92500" lnSpcReduction="20000"/>
          </a:bodyPr>
          <a:lstStyle/>
          <a:p>
            <a:r>
              <a:rPr lang="en-GB" dirty="0" smtClean="0"/>
              <a:t>PLOS, BMC (species/</a:t>
            </a:r>
            <a:r>
              <a:rPr lang="en-GB" dirty="0" err="1" smtClean="0"/>
              <a:t>phylo</a:t>
            </a:r>
            <a:r>
              <a:rPr lang="en-GB" dirty="0" smtClean="0"/>
              <a:t>): Ross </a:t>
            </a:r>
            <a:r>
              <a:rPr lang="en-GB" dirty="0" err="1" smtClean="0"/>
              <a:t>Mounce</a:t>
            </a:r>
            <a:r>
              <a:rPr lang="en-GB" dirty="0" smtClean="0"/>
              <a:t> (Bath)</a:t>
            </a:r>
          </a:p>
          <a:p>
            <a:r>
              <a:rPr lang="en-GB" dirty="0" smtClean="0"/>
              <a:t>MDPI (metabolism, molecules): </a:t>
            </a:r>
          </a:p>
          <a:p>
            <a:pPr marL="0" indent="0">
              <a:buNone/>
            </a:pPr>
            <a:r>
              <a:rPr lang="en-GB" dirty="0"/>
              <a:t> </a:t>
            </a:r>
            <a:r>
              <a:rPr lang="en-GB" dirty="0" smtClean="0"/>
              <a:t>       </a:t>
            </a:r>
            <a:r>
              <a:rPr lang="en-GB" dirty="0" err="1" smtClean="0"/>
              <a:t>AndyHowlett</a:t>
            </a:r>
            <a:r>
              <a:rPr lang="en-GB" dirty="0" smtClean="0"/>
              <a:t>, </a:t>
            </a:r>
            <a:r>
              <a:rPr lang="en-GB" dirty="0" err="1" smtClean="0"/>
              <a:t>MarkWilliamson</a:t>
            </a:r>
            <a:r>
              <a:rPr lang="en-GB" dirty="0" smtClean="0"/>
              <a:t> (Cambridge)</a:t>
            </a:r>
          </a:p>
          <a:p>
            <a:r>
              <a:rPr lang="en-GB" dirty="0" smtClean="0"/>
              <a:t>Crystallography (PMR, COD)</a:t>
            </a:r>
          </a:p>
          <a:p>
            <a:pPr marL="0" indent="0">
              <a:buNone/>
            </a:pPr>
            <a:endParaRPr lang="en-GB" dirty="0" smtClean="0"/>
          </a:p>
          <a:p>
            <a:pPr marL="0" indent="0">
              <a:buNone/>
            </a:pPr>
            <a:r>
              <a:rPr lang="en-GB" b="1" dirty="0" smtClean="0"/>
              <a:t>In 2014-04 ALL papers are minable in UK:</a:t>
            </a:r>
          </a:p>
          <a:p>
            <a:r>
              <a:rPr lang="en-GB" dirty="0" smtClean="0"/>
              <a:t>Species/</a:t>
            </a:r>
            <a:r>
              <a:rPr lang="en-GB" dirty="0" err="1" smtClean="0"/>
              <a:t>phylogenetics</a:t>
            </a:r>
            <a:r>
              <a:rPr lang="en-GB" dirty="0" smtClean="0"/>
              <a:t> (</a:t>
            </a:r>
            <a:r>
              <a:rPr lang="en-GB" dirty="0" err="1" smtClean="0"/>
              <a:t>ca</a:t>
            </a:r>
            <a:r>
              <a:rPr lang="en-GB" dirty="0" smtClean="0"/>
              <a:t> 10,000 /year)</a:t>
            </a:r>
          </a:p>
          <a:p>
            <a:r>
              <a:rPr lang="en-GB" dirty="0" smtClean="0"/>
              <a:t>Crystallographic recipes</a:t>
            </a:r>
          </a:p>
          <a:p>
            <a:r>
              <a:rPr lang="en-GB" dirty="0" smtClean="0"/>
              <a:t>Metabolism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61791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GB" dirty="0" err="1" smtClean="0"/>
              <a:t>Hackathons</a:t>
            </a:r>
            <a:endParaRPr lang="en-GB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808994"/>
            <a:ext cx="7944883" cy="5958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193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Rectangle 66"/>
          <p:cNvSpPr/>
          <p:nvPr/>
        </p:nvSpPr>
        <p:spPr>
          <a:xfrm>
            <a:off x="337978" y="4005064"/>
            <a:ext cx="3261914" cy="2793348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6" name="Rectangle 65"/>
          <p:cNvSpPr/>
          <p:nvPr/>
        </p:nvSpPr>
        <p:spPr>
          <a:xfrm>
            <a:off x="4747320" y="4260308"/>
            <a:ext cx="4094592" cy="205213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1" name="Rectangle 60"/>
          <p:cNvSpPr/>
          <p:nvPr/>
        </p:nvSpPr>
        <p:spPr>
          <a:xfrm>
            <a:off x="5201804" y="820376"/>
            <a:ext cx="3546660" cy="3101204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/>
          <p:cNvSpPr/>
          <p:nvPr/>
        </p:nvSpPr>
        <p:spPr>
          <a:xfrm>
            <a:off x="543366" y="735087"/>
            <a:ext cx="4409342" cy="2885244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8313" y="-171400"/>
            <a:ext cx="7704856" cy="918354"/>
          </a:xfrm>
        </p:spPr>
        <p:txBody>
          <a:bodyPr>
            <a:normAutofit/>
          </a:bodyPr>
          <a:lstStyle/>
          <a:p>
            <a:r>
              <a:rPr lang="en-GB" dirty="0" smtClean="0"/>
              <a:t>Large-scale Mining</a:t>
            </a:r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755576" y="1196752"/>
            <a:ext cx="792088" cy="115212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/>
        </p:nvSpPr>
        <p:spPr>
          <a:xfrm>
            <a:off x="907976" y="1349152"/>
            <a:ext cx="792088" cy="115212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1060376" y="1501552"/>
            <a:ext cx="792088" cy="115212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/>
          <p:cNvSpPr txBox="1"/>
          <p:nvPr/>
        </p:nvSpPr>
        <p:spPr>
          <a:xfrm>
            <a:off x="2587193" y="2359005"/>
            <a:ext cx="18453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Publisher-Specific</a:t>
            </a:r>
          </a:p>
          <a:p>
            <a:r>
              <a:rPr lang="en-GB" dirty="0" smtClean="0"/>
              <a:t> Crawler</a:t>
            </a:r>
            <a:endParaRPr lang="en-GB" dirty="0"/>
          </a:p>
        </p:txBody>
      </p:sp>
      <p:sp>
        <p:nvSpPr>
          <p:cNvPr id="9" name="Oval 8"/>
          <p:cNvSpPr/>
          <p:nvPr/>
        </p:nvSpPr>
        <p:spPr>
          <a:xfrm>
            <a:off x="2915816" y="1196752"/>
            <a:ext cx="1080120" cy="72846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1" name="Straight Connector 10"/>
          <p:cNvCxnSpPr/>
          <p:nvPr/>
        </p:nvCxnSpPr>
        <p:spPr>
          <a:xfrm>
            <a:off x="3606506" y="1853208"/>
            <a:ext cx="324036" cy="4488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3768524" y="1772816"/>
            <a:ext cx="324036" cy="4488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2858424" y="1860212"/>
            <a:ext cx="216024" cy="4488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H="1">
            <a:off x="3101451" y="1910189"/>
            <a:ext cx="162018" cy="4488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/>
          <p:cNvSpPr/>
          <p:nvPr/>
        </p:nvSpPr>
        <p:spPr>
          <a:xfrm>
            <a:off x="3527884" y="1330116"/>
            <a:ext cx="144016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Oval 28"/>
          <p:cNvSpPr/>
          <p:nvPr/>
        </p:nvSpPr>
        <p:spPr>
          <a:xfrm>
            <a:off x="3153870" y="1330116"/>
            <a:ext cx="144016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Arc 30"/>
          <p:cNvSpPr/>
          <p:nvPr/>
        </p:nvSpPr>
        <p:spPr>
          <a:xfrm>
            <a:off x="3182460" y="1352374"/>
            <a:ext cx="432048" cy="382953"/>
          </a:xfrm>
          <a:prstGeom prst="arc">
            <a:avLst>
              <a:gd name="adj1" fmla="val 570281"/>
              <a:gd name="adj2" fmla="val 1015311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TextBox 31"/>
          <p:cNvSpPr txBox="1"/>
          <p:nvPr/>
        </p:nvSpPr>
        <p:spPr>
          <a:xfrm>
            <a:off x="911756" y="2778279"/>
            <a:ext cx="10599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Publisher</a:t>
            </a:r>
          </a:p>
          <a:p>
            <a:r>
              <a:rPr lang="en-GB" dirty="0" smtClean="0"/>
              <a:t>Site</a:t>
            </a:r>
            <a:endParaRPr lang="en-GB" dirty="0"/>
          </a:p>
        </p:txBody>
      </p:sp>
      <p:cxnSp>
        <p:nvCxnSpPr>
          <p:cNvPr id="34" name="Straight Arrow Connector 33"/>
          <p:cNvCxnSpPr/>
          <p:nvPr/>
        </p:nvCxnSpPr>
        <p:spPr>
          <a:xfrm>
            <a:off x="2004864" y="1735327"/>
            <a:ext cx="90896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4292836" y="1646784"/>
            <a:ext cx="90896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36"/>
          <p:cNvSpPr/>
          <p:nvPr/>
        </p:nvSpPr>
        <p:spPr>
          <a:xfrm>
            <a:off x="5446099" y="1778932"/>
            <a:ext cx="1335268" cy="230868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Rectangle 37"/>
          <p:cNvSpPr/>
          <p:nvPr/>
        </p:nvSpPr>
        <p:spPr>
          <a:xfrm>
            <a:off x="5446099" y="1461347"/>
            <a:ext cx="1322902" cy="40443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Oval 35"/>
          <p:cNvSpPr/>
          <p:nvPr/>
        </p:nvSpPr>
        <p:spPr>
          <a:xfrm>
            <a:off x="5436096" y="1330116"/>
            <a:ext cx="1335268" cy="230868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TextBox 38"/>
          <p:cNvSpPr txBox="1"/>
          <p:nvPr/>
        </p:nvSpPr>
        <p:spPr>
          <a:xfrm>
            <a:off x="5446099" y="1511724"/>
            <a:ext cx="1360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Raw content</a:t>
            </a:r>
          </a:p>
        </p:txBody>
      </p:sp>
      <p:cxnSp>
        <p:nvCxnSpPr>
          <p:cNvPr id="40" name="Straight Arrow Connector 39"/>
          <p:cNvCxnSpPr/>
          <p:nvPr/>
        </p:nvCxnSpPr>
        <p:spPr>
          <a:xfrm>
            <a:off x="5966371" y="2247489"/>
            <a:ext cx="0" cy="67745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/>
          <p:cNvSpPr/>
          <p:nvPr/>
        </p:nvSpPr>
        <p:spPr>
          <a:xfrm>
            <a:off x="5436314" y="3563939"/>
            <a:ext cx="1080120" cy="22248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Rectangle 42"/>
          <p:cNvSpPr/>
          <p:nvPr/>
        </p:nvSpPr>
        <p:spPr>
          <a:xfrm>
            <a:off x="5436314" y="3252657"/>
            <a:ext cx="1070117" cy="3897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Oval 43"/>
          <p:cNvSpPr/>
          <p:nvPr/>
        </p:nvSpPr>
        <p:spPr>
          <a:xfrm>
            <a:off x="5426311" y="3115123"/>
            <a:ext cx="1080120" cy="22248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TextBox 44"/>
          <p:cNvSpPr txBox="1"/>
          <p:nvPr/>
        </p:nvSpPr>
        <p:spPr>
          <a:xfrm>
            <a:off x="5575437" y="5417529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CKAN</a:t>
            </a:r>
          </a:p>
        </p:txBody>
      </p:sp>
      <p:sp>
        <p:nvSpPr>
          <p:cNvPr id="46" name="Oval 45"/>
          <p:cNvSpPr/>
          <p:nvPr/>
        </p:nvSpPr>
        <p:spPr>
          <a:xfrm>
            <a:off x="7170528" y="3554833"/>
            <a:ext cx="1080120" cy="22248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Rectangle 46"/>
          <p:cNvSpPr/>
          <p:nvPr/>
        </p:nvSpPr>
        <p:spPr>
          <a:xfrm>
            <a:off x="7170528" y="3243551"/>
            <a:ext cx="1070117" cy="3897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Oval 47"/>
          <p:cNvSpPr/>
          <p:nvPr/>
        </p:nvSpPr>
        <p:spPr>
          <a:xfrm>
            <a:off x="7160525" y="3106017"/>
            <a:ext cx="1080120" cy="22248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9" name="Straight Arrow Connector 48"/>
          <p:cNvCxnSpPr/>
          <p:nvPr/>
        </p:nvCxnSpPr>
        <p:spPr>
          <a:xfrm>
            <a:off x="6372200" y="2222514"/>
            <a:ext cx="798328" cy="70243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7264792" y="3262866"/>
            <a:ext cx="891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Science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5404910" y="3273075"/>
            <a:ext cx="10958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Metadata</a:t>
            </a:r>
          </a:p>
        </p:txBody>
      </p:sp>
      <p:sp>
        <p:nvSpPr>
          <p:cNvPr id="53" name="Oval 52"/>
          <p:cNvSpPr/>
          <p:nvPr/>
        </p:nvSpPr>
        <p:spPr>
          <a:xfrm>
            <a:off x="5422760" y="5101952"/>
            <a:ext cx="1080120" cy="22248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4" name="Rectangle 53"/>
          <p:cNvSpPr/>
          <p:nvPr/>
        </p:nvSpPr>
        <p:spPr>
          <a:xfrm>
            <a:off x="5422760" y="4790670"/>
            <a:ext cx="1070117" cy="3897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5" name="Oval 54"/>
          <p:cNvSpPr/>
          <p:nvPr/>
        </p:nvSpPr>
        <p:spPr>
          <a:xfrm>
            <a:off x="5412757" y="4653136"/>
            <a:ext cx="1080120" cy="22248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6" name="Oval 55"/>
          <p:cNvSpPr/>
          <p:nvPr/>
        </p:nvSpPr>
        <p:spPr>
          <a:xfrm>
            <a:off x="7156974" y="5092846"/>
            <a:ext cx="1080120" cy="22248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7" name="Rectangle 56"/>
          <p:cNvSpPr/>
          <p:nvPr/>
        </p:nvSpPr>
        <p:spPr>
          <a:xfrm>
            <a:off x="7156974" y="4781564"/>
            <a:ext cx="1070117" cy="3897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8" name="Oval 57"/>
          <p:cNvSpPr/>
          <p:nvPr/>
        </p:nvSpPr>
        <p:spPr>
          <a:xfrm>
            <a:off x="7146971" y="4644030"/>
            <a:ext cx="1080120" cy="22248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9" name="TextBox 58"/>
          <p:cNvSpPr txBox="1"/>
          <p:nvPr/>
        </p:nvSpPr>
        <p:spPr>
          <a:xfrm>
            <a:off x="7304868" y="5389108"/>
            <a:ext cx="140089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BackingStore</a:t>
            </a:r>
            <a:endParaRPr lang="en-GB" dirty="0" smtClean="0"/>
          </a:p>
          <a:p>
            <a:r>
              <a:rPr lang="en-GB" i="1" dirty="0" err="1" smtClean="0"/>
              <a:t>GoogleAPI</a:t>
            </a:r>
            <a:r>
              <a:rPr lang="en-GB" i="1" dirty="0" smtClean="0"/>
              <a:t>?, </a:t>
            </a:r>
          </a:p>
          <a:p>
            <a:r>
              <a:rPr lang="en-GB" i="1" dirty="0" smtClean="0"/>
              <a:t>AWS?</a:t>
            </a:r>
          </a:p>
        </p:txBody>
      </p:sp>
      <p:cxnSp>
        <p:nvCxnSpPr>
          <p:cNvPr id="60" name="Straight Arrow Connector 59"/>
          <p:cNvCxnSpPr>
            <a:endCxn id="57" idx="1"/>
          </p:cNvCxnSpPr>
          <p:nvPr/>
        </p:nvCxnSpPr>
        <p:spPr>
          <a:xfrm flipV="1">
            <a:off x="6524600" y="4976439"/>
            <a:ext cx="632374" cy="2884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>
            <a:off x="6708717" y="3921580"/>
            <a:ext cx="10003" cy="33872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>
            <a:off x="6867926" y="3921581"/>
            <a:ext cx="0" cy="33872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7080406" y="746954"/>
            <a:ext cx="1157689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PDF</a:t>
            </a:r>
          </a:p>
          <a:p>
            <a:r>
              <a:rPr lang="en-GB" dirty="0" smtClean="0"/>
              <a:t>XML</a:t>
            </a:r>
          </a:p>
          <a:p>
            <a:r>
              <a:rPr lang="en-GB" dirty="0" smtClean="0"/>
              <a:t>HTML</a:t>
            </a:r>
          </a:p>
          <a:p>
            <a:r>
              <a:rPr lang="en-GB" dirty="0" smtClean="0"/>
              <a:t>SVG</a:t>
            </a:r>
          </a:p>
          <a:p>
            <a:r>
              <a:rPr lang="en-GB" dirty="0" smtClean="0"/>
              <a:t>PNG</a:t>
            </a:r>
          </a:p>
          <a:p>
            <a:r>
              <a:rPr lang="en-GB" dirty="0" smtClean="0"/>
              <a:t>DOCX, XLS</a:t>
            </a:r>
          </a:p>
          <a:p>
            <a:r>
              <a:rPr lang="en-GB" dirty="0" smtClean="0"/>
              <a:t>CSV, CIF</a:t>
            </a:r>
          </a:p>
        </p:txBody>
      </p:sp>
      <p:cxnSp>
        <p:nvCxnSpPr>
          <p:cNvPr id="65" name="Straight Arrow Connector 64"/>
          <p:cNvCxnSpPr>
            <a:stCxn id="54" idx="1"/>
          </p:cNvCxnSpPr>
          <p:nvPr/>
        </p:nvCxnSpPr>
        <p:spPr>
          <a:xfrm flipH="1" flipV="1">
            <a:off x="2123729" y="2778279"/>
            <a:ext cx="3299031" cy="220726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5912176" y="2172370"/>
            <a:ext cx="8130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 smtClean="0">
                <a:solidFill>
                  <a:srgbClr val="FF0000"/>
                </a:solidFill>
              </a:rPr>
              <a:t>AMI</a:t>
            </a:r>
          </a:p>
        </p:txBody>
      </p:sp>
      <p:cxnSp>
        <p:nvCxnSpPr>
          <p:cNvPr id="71" name="Straight Arrow Connector 70"/>
          <p:cNvCxnSpPr>
            <a:stCxn id="54" idx="1"/>
          </p:cNvCxnSpPr>
          <p:nvPr/>
        </p:nvCxnSpPr>
        <p:spPr>
          <a:xfrm flipH="1" flipV="1">
            <a:off x="3045858" y="4509121"/>
            <a:ext cx="2376902" cy="47642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stCxn id="54" idx="1"/>
          </p:cNvCxnSpPr>
          <p:nvPr/>
        </p:nvCxnSpPr>
        <p:spPr>
          <a:xfrm flipH="1" flipV="1">
            <a:off x="3042599" y="4796355"/>
            <a:ext cx="2380161" cy="18919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>
            <a:stCxn id="54" idx="1"/>
          </p:cNvCxnSpPr>
          <p:nvPr/>
        </p:nvCxnSpPr>
        <p:spPr>
          <a:xfrm flipH="1">
            <a:off x="3042601" y="4985545"/>
            <a:ext cx="2380159" cy="80712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54" idx="1"/>
          </p:cNvCxnSpPr>
          <p:nvPr/>
        </p:nvCxnSpPr>
        <p:spPr>
          <a:xfrm flipH="1">
            <a:off x="3045858" y="4985545"/>
            <a:ext cx="2376902" cy="22764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>
            <a:stCxn id="54" idx="1"/>
          </p:cNvCxnSpPr>
          <p:nvPr/>
        </p:nvCxnSpPr>
        <p:spPr>
          <a:xfrm flipH="1">
            <a:off x="3045858" y="4985545"/>
            <a:ext cx="2376902" cy="53749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/>
          <p:cNvSpPr txBox="1"/>
          <p:nvPr/>
        </p:nvSpPr>
        <p:spPr>
          <a:xfrm>
            <a:off x="522698" y="4169516"/>
            <a:ext cx="268772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Scientific Search Indexes</a:t>
            </a:r>
          </a:p>
          <a:p>
            <a:r>
              <a:rPr lang="en-GB" dirty="0" smtClean="0"/>
              <a:t>Current/Daily awareness</a:t>
            </a:r>
          </a:p>
          <a:p>
            <a:r>
              <a:rPr lang="en-GB" dirty="0" smtClean="0"/>
              <a:t>Mashups/LOD</a:t>
            </a:r>
          </a:p>
          <a:p>
            <a:r>
              <a:rPr lang="en-GB" dirty="0" smtClean="0"/>
              <a:t>New data</a:t>
            </a:r>
          </a:p>
          <a:p>
            <a:r>
              <a:rPr lang="en-GB" dirty="0" smtClean="0"/>
              <a:t>Validation / reproducibility</a:t>
            </a:r>
          </a:p>
          <a:p>
            <a:r>
              <a:rPr lang="en-GB" dirty="0" smtClean="0"/>
              <a:t>Reformatting</a:t>
            </a:r>
          </a:p>
          <a:p>
            <a:r>
              <a:rPr lang="en-GB" dirty="0" smtClean="0"/>
              <a:t>Semantic Objects</a:t>
            </a:r>
          </a:p>
          <a:p>
            <a:endParaRPr lang="en-GB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3341459" y="735087"/>
            <a:ext cx="15832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 smtClean="0"/>
              <a:t>CRAWLING</a:t>
            </a:r>
            <a:endParaRPr lang="en-GB" sz="2400" b="1" dirty="0"/>
          </a:p>
        </p:txBody>
      </p:sp>
      <p:sp>
        <p:nvSpPr>
          <p:cNvPr id="68" name="TextBox 67"/>
          <p:cNvSpPr txBox="1"/>
          <p:nvPr/>
        </p:nvSpPr>
        <p:spPr>
          <a:xfrm>
            <a:off x="5186055" y="820376"/>
            <a:ext cx="16818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 smtClean="0"/>
              <a:t>SEMANTICS</a:t>
            </a:r>
            <a:endParaRPr lang="en-GB" sz="2400" b="1" dirty="0"/>
          </a:p>
        </p:txBody>
      </p:sp>
      <p:sp>
        <p:nvSpPr>
          <p:cNvPr id="69" name="TextBox 68"/>
          <p:cNvSpPr txBox="1"/>
          <p:nvPr/>
        </p:nvSpPr>
        <p:spPr>
          <a:xfrm>
            <a:off x="4761650" y="5792672"/>
            <a:ext cx="13814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 smtClean="0"/>
              <a:t>STORAGE</a:t>
            </a:r>
            <a:endParaRPr lang="en-GB" sz="2400" b="1" dirty="0"/>
          </a:p>
        </p:txBody>
      </p:sp>
      <p:sp>
        <p:nvSpPr>
          <p:cNvPr id="72" name="TextBox 71"/>
          <p:cNvSpPr txBox="1"/>
          <p:nvPr/>
        </p:nvSpPr>
        <p:spPr>
          <a:xfrm>
            <a:off x="2913832" y="5792672"/>
            <a:ext cx="6815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 smtClean="0"/>
              <a:t>USE</a:t>
            </a:r>
            <a:endParaRPr lang="en-GB" sz="2400" b="1" dirty="0"/>
          </a:p>
        </p:txBody>
      </p:sp>
      <p:cxnSp>
        <p:nvCxnSpPr>
          <p:cNvPr id="76" name="Straight Connector 75"/>
          <p:cNvCxnSpPr/>
          <p:nvPr/>
        </p:nvCxnSpPr>
        <p:spPr>
          <a:xfrm>
            <a:off x="3693435" y="1853208"/>
            <a:ext cx="324036" cy="4488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3855453" y="1772816"/>
            <a:ext cx="324036" cy="4488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 flipH="1">
            <a:off x="2982851" y="1876121"/>
            <a:ext cx="216024" cy="4488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 flipH="1">
            <a:off x="3225878" y="1926098"/>
            <a:ext cx="162018" cy="4488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8409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5576" y="116632"/>
            <a:ext cx="7704856" cy="864096"/>
          </a:xfrm>
        </p:spPr>
        <p:txBody>
          <a:bodyPr>
            <a:normAutofit/>
          </a:bodyPr>
          <a:lstStyle/>
          <a:p>
            <a:r>
              <a:rPr lang="en-GB" dirty="0" smtClean="0"/>
              <a:t>Benefits of </a:t>
            </a:r>
            <a:r>
              <a:rPr lang="en-GB" dirty="0" err="1" smtClean="0"/>
              <a:t>ContentMining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052736"/>
            <a:ext cx="8568952" cy="5184576"/>
          </a:xfrm>
        </p:spPr>
        <p:txBody>
          <a:bodyPr/>
          <a:lstStyle/>
          <a:p>
            <a:pPr marL="457200" indent="-457200" algn="l">
              <a:buFont typeface="Arial" pitchFamily="34" charset="0"/>
              <a:buChar char="•"/>
            </a:pPr>
            <a:r>
              <a:rPr lang="en-GB" dirty="0">
                <a:solidFill>
                  <a:schemeClr val="tx1"/>
                </a:solidFill>
              </a:rPr>
              <a:t>Liberation of </a:t>
            </a:r>
            <a:r>
              <a:rPr lang="en-GB" b="1" dirty="0" err="1">
                <a:solidFill>
                  <a:schemeClr val="tx1"/>
                </a:solidFill>
              </a:rPr>
              <a:t>fulltext</a:t>
            </a:r>
            <a:r>
              <a:rPr lang="en-GB" b="1" dirty="0">
                <a:solidFill>
                  <a:schemeClr val="tx1"/>
                </a:solidFill>
              </a:rPr>
              <a:t> data</a:t>
            </a:r>
            <a:r>
              <a:rPr lang="en-GB" dirty="0">
                <a:solidFill>
                  <a:schemeClr val="tx1"/>
                </a:solidFill>
              </a:rPr>
              <a:t>.</a:t>
            </a:r>
          </a:p>
          <a:p>
            <a:pPr marL="457200" indent="-457200" algn="l">
              <a:buFont typeface="Arial" pitchFamily="34" charset="0"/>
              <a:buChar char="•"/>
            </a:pPr>
            <a:r>
              <a:rPr lang="en-GB" dirty="0">
                <a:solidFill>
                  <a:schemeClr val="tx1"/>
                </a:solidFill>
              </a:rPr>
              <a:t>Liberation of </a:t>
            </a:r>
            <a:r>
              <a:rPr lang="en-GB" b="1" dirty="0">
                <a:solidFill>
                  <a:schemeClr val="tx1"/>
                </a:solidFill>
              </a:rPr>
              <a:t>supplemental data </a:t>
            </a:r>
            <a:r>
              <a:rPr lang="en-GB" dirty="0">
                <a:solidFill>
                  <a:schemeClr val="tx1"/>
                </a:solidFill>
              </a:rPr>
              <a:t>(PDF, </a:t>
            </a:r>
            <a:r>
              <a:rPr lang="en-GB" dirty="0" err="1">
                <a:solidFill>
                  <a:schemeClr val="tx1"/>
                </a:solidFill>
              </a:rPr>
              <a:t>DOCx</a:t>
            </a:r>
            <a:r>
              <a:rPr lang="en-GB" dirty="0">
                <a:solidFill>
                  <a:schemeClr val="tx1"/>
                </a:solidFill>
              </a:rPr>
              <a:t>)</a:t>
            </a:r>
          </a:p>
          <a:p>
            <a:pPr marL="457200" indent="-457200" algn="l">
              <a:buFont typeface="Arial" pitchFamily="34" charset="0"/>
              <a:buChar char="•"/>
            </a:pPr>
            <a:r>
              <a:rPr lang="en-GB" b="1" dirty="0" smtClean="0">
                <a:solidFill>
                  <a:schemeClr val="tx1"/>
                </a:solidFill>
              </a:rPr>
              <a:t>Normalization</a:t>
            </a:r>
            <a:r>
              <a:rPr lang="en-GB" dirty="0" smtClean="0">
                <a:solidFill>
                  <a:schemeClr val="tx1"/>
                </a:solidFill>
              </a:rPr>
              <a:t> of syntax and vocabulary</a:t>
            </a:r>
          </a:p>
          <a:p>
            <a:pPr marL="457200" indent="-457200" algn="l">
              <a:buFont typeface="Arial" pitchFamily="34" charset="0"/>
              <a:buChar char="•"/>
            </a:pPr>
            <a:r>
              <a:rPr lang="en-GB" b="1" dirty="0" smtClean="0">
                <a:solidFill>
                  <a:schemeClr val="tx1"/>
                </a:solidFill>
              </a:rPr>
              <a:t>Integration</a:t>
            </a:r>
            <a:r>
              <a:rPr lang="en-GB" dirty="0" smtClean="0">
                <a:solidFill>
                  <a:schemeClr val="tx1"/>
                </a:solidFill>
              </a:rPr>
              <a:t> with Open resources (</a:t>
            </a:r>
            <a:r>
              <a:rPr lang="en-GB" dirty="0" err="1" smtClean="0">
                <a:solidFill>
                  <a:schemeClr val="tx1"/>
                </a:solidFill>
              </a:rPr>
              <a:t>Wikip</a:t>
            </a:r>
            <a:r>
              <a:rPr lang="en-GB" dirty="0" smtClean="0">
                <a:solidFill>
                  <a:schemeClr val="tx1"/>
                </a:solidFill>
              </a:rPr>
              <a:t>/media), </a:t>
            </a:r>
            <a:r>
              <a:rPr lang="en-GB" dirty="0" err="1" smtClean="0">
                <a:solidFill>
                  <a:schemeClr val="tx1"/>
                </a:solidFill>
              </a:rPr>
              <a:t>Pubchem</a:t>
            </a:r>
            <a:r>
              <a:rPr lang="en-GB" dirty="0" smtClean="0">
                <a:solidFill>
                  <a:schemeClr val="tx1"/>
                </a:solidFill>
              </a:rPr>
              <a:t>, ChEBI, </a:t>
            </a:r>
            <a:r>
              <a:rPr lang="en-GB" dirty="0" err="1" smtClean="0">
                <a:solidFill>
                  <a:schemeClr val="tx1"/>
                </a:solidFill>
              </a:rPr>
              <a:t>ChEMBL</a:t>
            </a:r>
            <a:endParaRPr lang="en-GB" dirty="0" smtClean="0">
              <a:solidFill>
                <a:schemeClr val="tx1"/>
              </a:solidFill>
            </a:endParaRPr>
          </a:p>
          <a:p>
            <a:pPr marL="457200" indent="-457200" algn="l">
              <a:buFont typeface="Arial" pitchFamily="34" charset="0"/>
              <a:buChar char="•"/>
            </a:pPr>
            <a:r>
              <a:rPr lang="en-GB" dirty="0">
                <a:solidFill>
                  <a:schemeClr val="tx1"/>
                </a:solidFill>
              </a:rPr>
              <a:t>Open non-proprietary </a:t>
            </a:r>
            <a:r>
              <a:rPr lang="en-GB" b="1" dirty="0">
                <a:solidFill>
                  <a:schemeClr val="tx1"/>
                </a:solidFill>
              </a:rPr>
              <a:t>search indexes</a:t>
            </a:r>
          </a:p>
          <a:p>
            <a:pPr marL="457200" indent="-457200" algn="l">
              <a:buFont typeface="Arial" pitchFamily="34" charset="0"/>
              <a:buChar char="•"/>
            </a:pPr>
            <a:r>
              <a:rPr lang="en-GB" b="1" dirty="0" smtClean="0">
                <a:solidFill>
                  <a:schemeClr val="tx1"/>
                </a:solidFill>
              </a:rPr>
              <a:t>Validation</a:t>
            </a:r>
            <a:r>
              <a:rPr lang="en-GB" dirty="0" smtClean="0">
                <a:solidFill>
                  <a:schemeClr val="tx1"/>
                </a:solidFill>
              </a:rPr>
              <a:t> (self-consistency, against standards, computability, fraud)</a:t>
            </a:r>
          </a:p>
          <a:p>
            <a:pPr marL="457200" indent="-457200" algn="l">
              <a:buFont typeface="Arial" pitchFamily="34" charset="0"/>
              <a:buChar char="•"/>
            </a:pPr>
            <a:endParaRPr lang="en-GB" dirty="0" smtClean="0">
              <a:solidFill>
                <a:schemeClr val="tx1"/>
              </a:solidFill>
            </a:endParaRPr>
          </a:p>
          <a:p>
            <a:pPr algn="l"/>
            <a:endParaRPr lang="en-GB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0587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5719" y="1362075"/>
            <a:ext cx="6792704" cy="40831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itle 3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GB" dirty="0" smtClean="0"/>
              <a:t>10 million spectra published /year </a:t>
            </a:r>
            <a:endParaRPr lang="en-GB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628800"/>
            <a:ext cx="1971675" cy="1419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83350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804865"/>
            <a:ext cx="7607807" cy="399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548680"/>
            <a:ext cx="1971675" cy="1419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98904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033463"/>
            <a:ext cx="7620000" cy="4791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38279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endParaRPr lang="en-GB" dirty="0"/>
          </a:p>
          <a:p>
            <a:pPr marL="0" indent="0">
              <a:buNone/>
            </a:pPr>
            <a:r>
              <a:rPr lang="en-GB" dirty="0" smtClean="0"/>
              <a:t>Review </a:t>
            </a:r>
            <a:r>
              <a:rPr lang="en-GB" dirty="0"/>
              <a:t>of the NMR data reported in the Supporting Information in this article evidences instances where </a:t>
            </a:r>
            <a:r>
              <a:rPr lang="en-GB" b="1" dirty="0"/>
              <a:t>some of the spectra were inappropriately edited to remove impurities</a:t>
            </a:r>
            <a:r>
              <a:rPr lang="en-GB" dirty="0"/>
              <a:t>. A </a:t>
            </a:r>
            <a:r>
              <a:rPr lang="en-GB" dirty="0" err="1"/>
              <a:t>coauthor</a:t>
            </a:r>
            <a:r>
              <a:rPr lang="en-GB" dirty="0"/>
              <a:t> and former student, </a:t>
            </a:r>
            <a:r>
              <a:rPr lang="en-GB" dirty="0" err="1"/>
              <a:t>Dr.</a:t>
            </a:r>
            <a:r>
              <a:rPr lang="en-GB" dirty="0"/>
              <a:t> Bruno </a:t>
            </a:r>
            <a:r>
              <a:rPr lang="en-GB" dirty="0" err="1"/>
              <a:t>Anxionnat</a:t>
            </a:r>
            <a:r>
              <a:rPr lang="en-GB" dirty="0"/>
              <a:t>, has shared with me formal communication in which he states “</a:t>
            </a:r>
            <a:r>
              <a:rPr lang="en-GB" i="1" dirty="0"/>
              <a:t>I would like to take full responsibility for this entire situation. I was in charge of making the SI of my papers and </a:t>
            </a:r>
            <a:r>
              <a:rPr lang="en-GB" b="1" i="1" dirty="0"/>
              <a:t>I erased some peaks without telling anybody</a:t>
            </a:r>
            <a:r>
              <a:rPr lang="en-GB" i="1" dirty="0"/>
              <a:t>. All my supervisors (Pr. </a:t>
            </a:r>
            <a:r>
              <a:rPr lang="en-GB" i="1" dirty="0" err="1"/>
              <a:t>Cossy</a:t>
            </a:r>
            <a:r>
              <a:rPr lang="en-GB" i="1" dirty="0"/>
              <a:t>, </a:t>
            </a:r>
            <a:r>
              <a:rPr lang="en-GB" i="1" dirty="0" err="1"/>
              <a:t>Dr.</a:t>
            </a:r>
            <a:r>
              <a:rPr lang="en-GB" i="1" dirty="0"/>
              <a:t> Gomez </a:t>
            </a:r>
            <a:r>
              <a:rPr lang="en-GB" i="1" dirty="0" err="1"/>
              <a:t>Pardo</a:t>
            </a:r>
            <a:r>
              <a:rPr lang="en-GB" i="1" dirty="0"/>
              <a:t> and </a:t>
            </a:r>
            <a:r>
              <a:rPr lang="en-GB" i="1" dirty="0" err="1"/>
              <a:t>Dr.</a:t>
            </a:r>
            <a:r>
              <a:rPr lang="en-GB" i="1" dirty="0"/>
              <a:t> Ricci) trusted me and I wasn't dependable. I am the only one who has to be blamed for all that, in any case them. </a:t>
            </a:r>
            <a:r>
              <a:rPr lang="en-GB" b="1" i="1" dirty="0"/>
              <a:t>I know my </a:t>
            </a:r>
            <a:r>
              <a:rPr lang="en-GB" b="1" i="1" dirty="0" err="1"/>
              <a:t>behavior</a:t>
            </a:r>
            <a:r>
              <a:rPr lang="en-GB" b="1" i="1" dirty="0"/>
              <a:t> is highly unethical. I am deeply sorry for what I have done</a:t>
            </a:r>
            <a:r>
              <a:rPr lang="en-GB" i="1" dirty="0"/>
              <a:t> and for hurting people</a:t>
            </a:r>
            <a:r>
              <a:rPr lang="en-GB" dirty="0"/>
              <a:t>….” </a:t>
            </a:r>
          </a:p>
        </p:txBody>
      </p:sp>
    </p:spTree>
    <p:extLst>
      <p:ext uri="{BB962C8B-B14F-4D97-AF65-F5344CB8AC3E}">
        <p14:creationId xmlns:p14="http://schemas.microsoft.com/office/powerpoint/2010/main" val="3157204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06090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Some thanks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052736"/>
            <a:ext cx="8229600" cy="4525963"/>
          </a:xfrm>
        </p:spPr>
        <p:txBody>
          <a:bodyPr/>
          <a:lstStyle/>
          <a:p>
            <a:r>
              <a:rPr lang="en-GB" dirty="0"/>
              <a:t>Jenny Molloy (Oxford), Max </a:t>
            </a:r>
            <a:r>
              <a:rPr lang="en-GB" dirty="0" err="1"/>
              <a:t>Hauessler</a:t>
            </a:r>
            <a:r>
              <a:rPr lang="en-GB" dirty="0"/>
              <a:t> (UCSD</a:t>
            </a:r>
            <a:r>
              <a:rPr lang="en-GB" dirty="0" smtClean="0"/>
              <a:t>)</a:t>
            </a:r>
          </a:p>
          <a:p>
            <a:r>
              <a:rPr lang="en-GB" dirty="0" smtClean="0"/>
              <a:t>Joe Townsend, Nick Day, Jim Downing, Mark Williamson, Peter Corbett, Daniel Lowe and others UCC Cambridge.</a:t>
            </a:r>
          </a:p>
          <a:p>
            <a:r>
              <a:rPr lang="en-GB" dirty="0" smtClean="0"/>
              <a:t>Ross </a:t>
            </a:r>
            <a:r>
              <a:rPr lang="en-GB" dirty="0" err="1" smtClean="0"/>
              <a:t>Mounce</a:t>
            </a:r>
            <a:r>
              <a:rPr lang="en-GB" dirty="0" smtClean="0"/>
              <a:t> (Bath)</a:t>
            </a:r>
          </a:p>
          <a:p>
            <a:r>
              <a:rPr lang="en-GB" dirty="0" smtClean="0"/>
              <a:t>Saulius Grazulis (COD)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15827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Take-away messages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 smtClean="0"/>
              <a:t>Lost/unused STM* data costs 30-100Billion /</a:t>
            </a:r>
            <a:r>
              <a:rPr lang="en-GB" dirty="0" err="1" smtClean="0"/>
              <a:t>yr</a:t>
            </a:r>
            <a:r>
              <a:rPr lang="en-GB" dirty="0" smtClean="0"/>
              <a:t> [1]</a:t>
            </a:r>
          </a:p>
          <a:p>
            <a:r>
              <a:rPr lang="en-GB" dirty="0" smtClean="0"/>
              <a:t>Licence: DATA as </a:t>
            </a:r>
            <a:r>
              <a:rPr lang="en-GB" dirty="0" err="1" smtClean="0"/>
              <a:t>CCZero</a:t>
            </a:r>
            <a:r>
              <a:rPr lang="en-GB" dirty="0" smtClean="0"/>
              <a:t> and TEXT as CC-BY</a:t>
            </a:r>
          </a:p>
          <a:p>
            <a:r>
              <a:rPr lang="en-GB" dirty="0" smtClean="0"/>
              <a:t>Content Mining for DATA is a RIGHT</a:t>
            </a:r>
          </a:p>
          <a:p>
            <a:r>
              <a:rPr lang="en-GB" dirty="0" smtClean="0"/>
              <a:t>Apathy is our worst enemy</a:t>
            </a:r>
          </a:p>
          <a:p>
            <a:r>
              <a:rPr lang="en-GB" dirty="0"/>
              <a:t>Trust and empower young </a:t>
            </a:r>
            <a:r>
              <a:rPr lang="en-GB" dirty="0" smtClean="0"/>
              <a:t>people</a:t>
            </a:r>
          </a:p>
          <a:p>
            <a:endParaRPr lang="en-GB" dirty="0" smtClean="0"/>
          </a:p>
          <a:p>
            <a:pPr marL="0" indent="0">
              <a:buNone/>
            </a:pPr>
            <a:r>
              <a:rPr lang="en-GB" b="1" dirty="0"/>
              <a:t>“</a:t>
            </a:r>
            <a:r>
              <a:rPr lang="en-GB" b="1" dirty="0">
                <a:solidFill>
                  <a:schemeClr val="bg1">
                    <a:lumMod val="75000"/>
                  </a:schemeClr>
                </a:solidFill>
              </a:rPr>
              <a:t>A piece of content or </a:t>
            </a:r>
            <a:r>
              <a:rPr lang="en-GB" b="1" dirty="0"/>
              <a:t>data is open if anyone is free to use, reuse, and redistribute it </a:t>
            </a:r>
            <a:r>
              <a:rPr lang="en-GB" b="1" dirty="0">
                <a:solidFill>
                  <a:schemeClr val="bg1">
                    <a:lumMod val="75000"/>
                  </a:schemeClr>
                </a:solidFill>
              </a:rPr>
              <a:t>— subject only, at most, to the requirement to attribute and/or share-alike.</a:t>
            </a:r>
            <a:r>
              <a:rPr lang="en-GB" b="1" dirty="0"/>
              <a:t>”</a:t>
            </a:r>
          </a:p>
          <a:p>
            <a:pPr marL="0" indent="0">
              <a:buNone/>
            </a:pPr>
            <a:endParaRPr lang="en-GB" dirty="0" smtClean="0"/>
          </a:p>
          <a:p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792729" y="6453336"/>
            <a:ext cx="2918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*Scientific Technical Medical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4139952" y="6488668"/>
            <a:ext cx="4534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[1] PMR: submission to UK Hargreaves process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810270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512" y="274638"/>
            <a:ext cx="8856984" cy="778098"/>
          </a:xfrm>
        </p:spPr>
        <p:txBody>
          <a:bodyPr>
            <a:noAutofit/>
          </a:bodyPr>
          <a:lstStyle/>
          <a:p>
            <a:r>
              <a:rPr lang="en-GB" sz="5400" dirty="0" smtClean="0"/>
              <a:t>Artificial Intelligence in science</a:t>
            </a:r>
            <a:endParaRPr lang="en-GB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556792"/>
            <a:ext cx="8229600" cy="4176464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GB" sz="3800" i="1" dirty="0" smtClean="0"/>
              <a:t>In 1970 chess and chemistry were the sandboxes for AI. Some approaches:</a:t>
            </a:r>
            <a:endParaRPr lang="en-GB" sz="3600" dirty="0" smtClean="0"/>
          </a:p>
          <a:p>
            <a:r>
              <a:rPr lang="en-GB" sz="3600" dirty="0" smtClean="0"/>
              <a:t>Lookup (</a:t>
            </a:r>
            <a:r>
              <a:rPr lang="en-GB" sz="3600" b="1" dirty="0" smtClean="0"/>
              <a:t>Knowledge</a:t>
            </a:r>
            <a:r>
              <a:rPr lang="en-GB" sz="3600" dirty="0" smtClean="0"/>
              <a:t>)</a:t>
            </a:r>
          </a:p>
          <a:p>
            <a:r>
              <a:rPr lang="en-GB" sz="3600" b="1" dirty="0" smtClean="0"/>
              <a:t>Natural Language </a:t>
            </a:r>
            <a:r>
              <a:rPr lang="en-GB" sz="3600" dirty="0" smtClean="0"/>
              <a:t>Processing (NLP)</a:t>
            </a:r>
          </a:p>
          <a:p>
            <a:r>
              <a:rPr lang="en-GB" sz="3600" b="1" dirty="0" smtClean="0"/>
              <a:t>Brute force </a:t>
            </a:r>
            <a:r>
              <a:rPr lang="en-GB" sz="3600" dirty="0" smtClean="0"/>
              <a:t>calculation (</a:t>
            </a:r>
            <a:r>
              <a:rPr lang="en-GB" sz="3600" dirty="0" err="1" smtClean="0"/>
              <a:t>inc.</a:t>
            </a:r>
            <a:r>
              <a:rPr lang="en-GB" sz="3600" dirty="0" smtClean="0"/>
              <a:t> physical methods)</a:t>
            </a:r>
          </a:p>
          <a:p>
            <a:r>
              <a:rPr lang="en-GB" sz="3600" dirty="0" smtClean="0"/>
              <a:t>Tree-pruning and </a:t>
            </a:r>
            <a:r>
              <a:rPr lang="en-GB" sz="3600" b="1" dirty="0" smtClean="0"/>
              <a:t>heuristics</a:t>
            </a:r>
          </a:p>
          <a:p>
            <a:r>
              <a:rPr lang="en-GB" sz="3600" b="1" dirty="0" smtClean="0"/>
              <a:t>Logic</a:t>
            </a:r>
            <a:r>
              <a:rPr lang="en-GB" sz="3600" dirty="0" smtClean="0"/>
              <a:t> (cf. OWL-DL) </a:t>
            </a:r>
          </a:p>
          <a:p>
            <a:r>
              <a:rPr lang="en-GB" sz="3600" b="1" dirty="0" smtClean="0"/>
              <a:t>Human-machine</a:t>
            </a:r>
            <a:r>
              <a:rPr lang="en-GB" sz="3600" dirty="0" smtClean="0"/>
              <a:t> integration (crowdsourcing)</a:t>
            </a:r>
          </a:p>
          <a:p>
            <a:r>
              <a:rPr lang="en-GB" sz="3600" b="1" dirty="0" smtClean="0"/>
              <a:t>Computer Vision</a:t>
            </a:r>
          </a:p>
          <a:p>
            <a:pPr marL="0" indent="0">
              <a:buNone/>
            </a:pPr>
            <a:endParaRPr lang="en-GB" sz="3600" dirty="0"/>
          </a:p>
          <a:p>
            <a:pPr marL="0" indent="0">
              <a:buNone/>
            </a:pPr>
            <a:r>
              <a:rPr lang="en-GB" sz="3600" i="1" dirty="0" smtClean="0"/>
              <a:t>Domain-specific Turing test: </a:t>
            </a:r>
            <a:r>
              <a:rPr lang="en-GB" sz="3600" b="1" i="1" dirty="0" smtClean="0"/>
              <a:t>Can a machine pass a first-year chemistry exam?</a:t>
            </a:r>
          </a:p>
          <a:p>
            <a:pPr marL="0" indent="0">
              <a:buNone/>
            </a:pPr>
            <a:endParaRPr lang="en-GB" sz="4100" dirty="0" smtClean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57806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78098"/>
          </a:xfrm>
        </p:spPr>
        <p:txBody>
          <a:bodyPr>
            <a:noAutofit/>
          </a:bodyPr>
          <a:lstStyle/>
          <a:p>
            <a:r>
              <a:rPr lang="en-GB" sz="5400" dirty="0" smtClean="0"/>
              <a:t>The scientist’s amanuensis</a:t>
            </a:r>
            <a:endParaRPr lang="en-GB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GB" sz="3800" i="1" dirty="0" smtClean="0"/>
              <a:t>"The bane of my life is doing things I know computers could do for me" (Dan Connolly, W3C)</a:t>
            </a:r>
          </a:p>
          <a:p>
            <a:endParaRPr lang="en-GB" sz="3800" i="1" dirty="0"/>
          </a:p>
          <a:p>
            <a:pPr marL="0" indent="0">
              <a:buNone/>
            </a:pPr>
            <a:r>
              <a:rPr lang="en-GB" sz="3600" dirty="0" smtClean="0"/>
              <a:t>Example: A semantic amanuensis could</a:t>
            </a:r>
          </a:p>
          <a:p>
            <a:r>
              <a:rPr lang="en-GB" sz="3600" dirty="0" smtClean="0"/>
              <a:t>Give me a </a:t>
            </a:r>
            <a:r>
              <a:rPr lang="en-GB" sz="3600" b="1" dirty="0" smtClean="0"/>
              <a:t>daily digest of mineralogy </a:t>
            </a:r>
            <a:r>
              <a:rPr lang="en-GB" sz="3600" dirty="0" smtClean="0"/>
              <a:t>papers</a:t>
            </a:r>
          </a:p>
          <a:p>
            <a:r>
              <a:rPr lang="en-GB" sz="3600" b="1" dirty="0" smtClean="0"/>
              <a:t>Extract all the crystal structures </a:t>
            </a:r>
            <a:r>
              <a:rPr lang="en-GB" sz="3600" dirty="0" smtClean="0"/>
              <a:t>from them</a:t>
            </a:r>
          </a:p>
          <a:p>
            <a:r>
              <a:rPr lang="en-GB" sz="3600" dirty="0" smtClean="0"/>
              <a:t>Compute </a:t>
            </a:r>
            <a:r>
              <a:rPr lang="en-GB" sz="3600" b="1" dirty="0" smtClean="0"/>
              <a:t>physical properties</a:t>
            </a:r>
            <a:r>
              <a:rPr lang="en-GB" sz="3600" dirty="0" smtClean="0"/>
              <a:t> with </a:t>
            </a:r>
            <a:r>
              <a:rPr lang="en-GB" sz="3600" b="1" dirty="0" smtClean="0"/>
              <a:t>GULP and </a:t>
            </a:r>
            <a:r>
              <a:rPr lang="en-GB" sz="3600" b="1" dirty="0" err="1" smtClean="0"/>
              <a:t>NWChem</a:t>
            </a:r>
            <a:endParaRPr lang="en-GB" sz="3600" b="1" dirty="0" smtClean="0"/>
          </a:p>
          <a:p>
            <a:r>
              <a:rPr lang="en-GB" sz="3600" b="1" dirty="0" smtClean="0"/>
              <a:t>Compare</a:t>
            </a:r>
            <a:r>
              <a:rPr lang="en-GB" sz="3600" dirty="0" smtClean="0"/>
              <a:t> the results </a:t>
            </a:r>
            <a:r>
              <a:rPr lang="en-GB" sz="3600" b="1" dirty="0" smtClean="0"/>
              <a:t>statistically</a:t>
            </a:r>
          </a:p>
          <a:p>
            <a:r>
              <a:rPr lang="en-GB" sz="3600" b="1" dirty="0" smtClean="0"/>
              <a:t>Preserve</a:t>
            </a:r>
            <a:r>
              <a:rPr lang="en-GB" sz="3600" dirty="0" smtClean="0"/>
              <a:t> and </a:t>
            </a:r>
            <a:r>
              <a:rPr lang="en-GB" sz="3600" b="1" dirty="0" smtClean="0"/>
              <a:t>distribute</a:t>
            </a:r>
            <a:r>
              <a:rPr lang="en-GB" sz="3600" dirty="0" smtClean="0"/>
              <a:t> the complete operation</a:t>
            </a:r>
          </a:p>
          <a:p>
            <a:r>
              <a:rPr lang="en-GB" sz="3600" dirty="0" smtClean="0"/>
              <a:t>Prepare the results </a:t>
            </a:r>
            <a:r>
              <a:rPr lang="en-GB" sz="3600" b="1" dirty="0" smtClean="0"/>
              <a:t>for publication</a:t>
            </a:r>
          </a:p>
          <a:p>
            <a:pPr marL="0" indent="0">
              <a:buNone/>
            </a:pPr>
            <a:endParaRPr lang="en-GB" sz="4100" dirty="0" smtClean="0"/>
          </a:p>
          <a:p>
            <a:pPr marL="0" indent="0">
              <a:buNone/>
            </a:pPr>
            <a:r>
              <a:rPr lang="en-GB" sz="4000" i="1" dirty="0" smtClean="0"/>
              <a:t>The semantic web is having a personal amanuensis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76335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116632"/>
            <a:ext cx="8229600" cy="634082"/>
          </a:xfrm>
        </p:spPr>
        <p:txBody>
          <a:bodyPr>
            <a:normAutofit fontScale="90000"/>
          </a:bodyPr>
          <a:lstStyle/>
          <a:p>
            <a:r>
              <a:rPr lang="en-GB" sz="3600" dirty="0" smtClean="0"/>
              <a:t>Linked </a:t>
            </a:r>
            <a:r>
              <a:rPr lang="en-GB" sz="3600" b="1" dirty="0" smtClean="0"/>
              <a:t>Open</a:t>
            </a:r>
            <a:r>
              <a:rPr lang="en-GB" sz="3600" dirty="0" smtClean="0"/>
              <a:t> Data – the world’s knowledge</a:t>
            </a:r>
            <a:endParaRPr lang="en-GB" sz="3600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977" y="959727"/>
            <a:ext cx="8391697" cy="5533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30992" y="6093200"/>
            <a:ext cx="3152145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2000" dirty="0" smtClean="0"/>
              <a:t>very little physical science </a:t>
            </a:r>
            <a:r>
              <a:rPr lang="en-GB" sz="2000" dirty="0" smtClean="0">
                <a:sym typeface="Wingdings" pitchFamily="2" charset="2"/>
              </a:rPr>
              <a:t></a:t>
            </a:r>
            <a:endParaRPr lang="en-GB" sz="2000" dirty="0"/>
          </a:p>
        </p:txBody>
      </p:sp>
      <p:sp>
        <p:nvSpPr>
          <p:cNvPr id="5" name="Rectangle 4"/>
          <p:cNvSpPr/>
          <p:nvPr/>
        </p:nvSpPr>
        <p:spPr>
          <a:xfrm>
            <a:off x="0" y="6514311"/>
            <a:ext cx="8460432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GB" sz="1200" dirty="0">
                <a:hlinkClick r:id="rId3"/>
              </a:rPr>
              <a:t>http://upload.wikimedia.org/wikipedia/commons/3/34/LOD_Cloud_Diagram_as_of_September_2011.png</a:t>
            </a:r>
            <a:r>
              <a:rPr lang="en-GB" sz="1200" dirty="0"/>
              <a:t> </a:t>
            </a:r>
          </a:p>
        </p:txBody>
      </p:sp>
      <p:sp>
        <p:nvSpPr>
          <p:cNvPr id="8" name="Rectangular Callout 7"/>
          <p:cNvSpPr/>
          <p:nvPr/>
        </p:nvSpPr>
        <p:spPr>
          <a:xfrm>
            <a:off x="5680305" y="2348880"/>
            <a:ext cx="1339967" cy="504056"/>
          </a:xfrm>
          <a:prstGeom prst="wedgeRectCallout">
            <a:avLst>
              <a:gd name="adj1" fmla="val -114134"/>
              <a:gd name="adj2" fmla="val 193982"/>
            </a:avLst>
          </a:prstGeom>
          <a:solidFill>
            <a:schemeClr val="bg1"/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 smtClean="0">
                <a:solidFill>
                  <a:schemeClr val="tx1"/>
                </a:solidFill>
              </a:rPr>
              <a:t>DBPedia</a:t>
            </a:r>
            <a:endParaRPr lang="en-GB" sz="2400" b="1" dirty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420458" y="5151091"/>
            <a:ext cx="51969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dirty="0" smtClean="0"/>
              <a:t>BIO</a:t>
            </a:r>
            <a:endParaRPr lang="en-GB" dirty="0"/>
          </a:p>
        </p:txBody>
      </p:sp>
      <p:sp>
        <p:nvSpPr>
          <p:cNvPr id="12" name="TextBox 11"/>
          <p:cNvSpPr txBox="1"/>
          <p:nvPr/>
        </p:nvSpPr>
        <p:spPr>
          <a:xfrm>
            <a:off x="7164288" y="3562853"/>
            <a:ext cx="73609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dirty="0" smtClean="0"/>
              <a:t>Comp</a:t>
            </a:r>
            <a:endParaRPr lang="en-GB" dirty="0"/>
          </a:p>
        </p:txBody>
      </p:sp>
      <p:sp>
        <p:nvSpPr>
          <p:cNvPr id="13" name="TextBox 12"/>
          <p:cNvSpPr txBox="1"/>
          <p:nvPr/>
        </p:nvSpPr>
        <p:spPr>
          <a:xfrm>
            <a:off x="7521629" y="2668270"/>
            <a:ext cx="45717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dirty="0" smtClean="0"/>
              <a:t>Lib</a:t>
            </a:r>
            <a:endParaRPr lang="en-GB" dirty="0"/>
          </a:p>
        </p:txBody>
      </p:sp>
      <p:sp>
        <p:nvSpPr>
          <p:cNvPr id="14" name="Rectangular Callout 13"/>
          <p:cNvSpPr/>
          <p:nvPr/>
        </p:nvSpPr>
        <p:spPr>
          <a:xfrm>
            <a:off x="7438745" y="4647035"/>
            <a:ext cx="1080120" cy="504056"/>
          </a:xfrm>
          <a:prstGeom prst="wedgeRectCallout">
            <a:avLst>
              <a:gd name="adj1" fmla="val -193369"/>
              <a:gd name="adj2" fmla="val -65571"/>
            </a:avLst>
          </a:prstGeom>
          <a:solidFill>
            <a:schemeClr val="bg1"/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 smtClean="0">
                <a:solidFill>
                  <a:schemeClr val="tx1"/>
                </a:solidFill>
              </a:rPr>
              <a:t>PDB</a:t>
            </a:r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714107" y="5335757"/>
            <a:ext cx="119500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dirty="0" smtClean="0"/>
              <a:t>Ontologies</a:t>
            </a:r>
            <a:endParaRPr lang="en-GB" dirty="0"/>
          </a:p>
        </p:txBody>
      </p:sp>
      <p:sp>
        <p:nvSpPr>
          <p:cNvPr id="16" name="TextBox 15"/>
          <p:cNvSpPr txBox="1"/>
          <p:nvPr/>
        </p:nvSpPr>
        <p:spPr>
          <a:xfrm>
            <a:off x="2555776" y="4899034"/>
            <a:ext cx="61144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dirty="0" smtClean="0"/>
              <a:t>GOV</a:t>
            </a:r>
            <a:endParaRPr lang="en-GB" dirty="0"/>
          </a:p>
        </p:txBody>
      </p:sp>
      <p:sp>
        <p:nvSpPr>
          <p:cNvPr id="17" name="TextBox 16"/>
          <p:cNvSpPr txBox="1"/>
          <p:nvPr/>
        </p:nvSpPr>
        <p:spPr>
          <a:xfrm>
            <a:off x="1944327" y="3193521"/>
            <a:ext cx="87209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dirty="0" smtClean="0"/>
              <a:t>GOV.uk</a:t>
            </a:r>
            <a:endParaRPr lang="en-GB" dirty="0"/>
          </a:p>
        </p:txBody>
      </p:sp>
      <p:sp>
        <p:nvSpPr>
          <p:cNvPr id="18" name="TextBox 17"/>
          <p:cNvSpPr txBox="1"/>
          <p:nvPr/>
        </p:nvSpPr>
        <p:spPr>
          <a:xfrm>
            <a:off x="3408382" y="1412776"/>
            <a:ext cx="1100429" cy="92333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dirty="0" smtClean="0"/>
              <a:t>Music,</a:t>
            </a:r>
          </a:p>
          <a:p>
            <a:r>
              <a:rPr lang="en-GB" dirty="0" smtClean="0"/>
              <a:t>Art</a:t>
            </a:r>
          </a:p>
          <a:p>
            <a:r>
              <a:rPr lang="en-GB" dirty="0" smtClean="0"/>
              <a:t>Literature</a:t>
            </a:r>
            <a:endParaRPr lang="en-GB" dirty="0"/>
          </a:p>
        </p:txBody>
      </p:sp>
      <p:sp>
        <p:nvSpPr>
          <p:cNvPr id="19" name="TextBox 18"/>
          <p:cNvSpPr txBox="1"/>
          <p:nvPr/>
        </p:nvSpPr>
        <p:spPr>
          <a:xfrm>
            <a:off x="4925176" y="1562512"/>
            <a:ext cx="72648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dirty="0" smtClean="0"/>
              <a:t>Social</a:t>
            </a:r>
            <a:endParaRPr lang="en-GB" dirty="0"/>
          </a:p>
        </p:txBody>
      </p:sp>
      <p:sp>
        <p:nvSpPr>
          <p:cNvPr id="21" name="TextBox 20"/>
          <p:cNvSpPr txBox="1"/>
          <p:nvPr/>
        </p:nvSpPr>
        <p:spPr>
          <a:xfrm>
            <a:off x="3897906" y="2600908"/>
            <a:ext cx="1221809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dirty="0" smtClean="0"/>
              <a:t>Knowledge</a:t>
            </a:r>
          </a:p>
          <a:p>
            <a:r>
              <a:rPr lang="en-GB" dirty="0" smtClean="0"/>
              <a:t>bases</a:t>
            </a:r>
            <a:endParaRPr lang="en-GB" dirty="0"/>
          </a:p>
        </p:txBody>
      </p:sp>
      <p:sp>
        <p:nvSpPr>
          <p:cNvPr id="22" name="TextBox 21"/>
          <p:cNvSpPr txBox="1"/>
          <p:nvPr/>
        </p:nvSpPr>
        <p:spPr>
          <a:xfrm>
            <a:off x="311292" y="751056"/>
            <a:ext cx="1234633" cy="107721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3200" dirty="0" smtClean="0"/>
              <a:t>RDF </a:t>
            </a:r>
          </a:p>
          <a:p>
            <a:r>
              <a:rPr lang="en-GB" sz="3200" dirty="0" smtClean="0"/>
              <a:t>triples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1484851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8143</TotalTime>
  <Words>1736</Words>
  <Application>Microsoft Office PowerPoint</Application>
  <PresentationFormat>On-screen Show (4:3)</PresentationFormat>
  <Paragraphs>442</Paragraphs>
  <Slides>69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0" baseType="lpstr">
      <vt:lpstr>Office Theme</vt:lpstr>
      <vt:lpstr>Can machines understand the Scientific Literature?</vt:lpstr>
      <vt:lpstr>Themes</vt:lpstr>
      <vt:lpstr>OpenStreetMap</vt:lpstr>
      <vt:lpstr>History of OSM mapping Vilnius 2009-10</vt:lpstr>
      <vt:lpstr>PowerPoint Presentation</vt:lpstr>
      <vt:lpstr>The Semantic Web</vt:lpstr>
      <vt:lpstr>Artificial Intelligence in science</vt:lpstr>
      <vt:lpstr>The scientist’s amanuensis</vt:lpstr>
      <vt:lpstr>Linked Open Data – the world’s knowledge</vt:lpstr>
      <vt:lpstr>Part of a COD RDF entry</vt:lpstr>
      <vt:lpstr>PowerPoint Presentation</vt:lpstr>
      <vt:lpstr>Mathematics Markup Language</vt:lpstr>
      <vt:lpstr>CML (Chemical Markup Language)</vt:lpstr>
      <vt:lpstr>Innovation with Componentisation</vt:lpstr>
      <vt:lpstr>PowerPoint Presentation</vt:lpstr>
      <vt:lpstr>PowerPoint Presentation</vt:lpstr>
      <vt:lpstr>PowerPoint Presentation</vt:lpstr>
      <vt:lpstr>Humans and machines use different languages</vt:lpstr>
      <vt:lpstr>How a machine reads a chemical thesis</vt:lpstr>
      <vt:lpstr>But we can now turn PDFs into Science</vt:lpstr>
      <vt:lpstr>Chemical Computer Vision</vt:lpstr>
      <vt:lpstr>Binarization (pixels = 0,1)</vt:lpstr>
      <vt:lpstr>Hough transform for lines</vt:lpstr>
      <vt:lpstr>Canny edge detection</vt:lpstr>
      <vt:lpstr>Thinning: thick lines to 1-pixel</vt:lpstr>
      <vt:lpstr>Chemical Optical Character Recognition</vt:lpstr>
      <vt:lpstr>PowerPoint Presentation</vt:lpstr>
      <vt:lpstr>PowerPoint Presentation</vt:lpstr>
      <vt:lpstr>PowerPoint Presentation</vt:lpstr>
      <vt:lpstr>PowerPoint Presentation</vt:lpstr>
      <vt:lpstr>Natural Language Processing</vt:lpstr>
      <vt:lpstr>PowerPoint Presentation</vt:lpstr>
      <vt:lpstr>PowerPoint Presentation</vt:lpstr>
      <vt:lpstr>Chemical NLP components</vt:lpstr>
      <vt:lpstr>Parsing chemical sentences</vt:lpstr>
      <vt:lpstr>http://wwmm.ch.cam.ac.uk/chemicaltagger </vt:lpstr>
      <vt:lpstr>Automatic semantic markup of chemistry </vt:lpstr>
      <vt:lpstr>PowerPoint Presentation</vt:lpstr>
      <vt:lpstr>Mathematics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As-Cl Bond lengths</vt:lpstr>
      <vt:lpstr>PowerPoint Presentation</vt:lpstr>
      <vt:lpstr>PowerPoint Presentation</vt:lpstr>
      <vt:lpstr>PowerPoint Presentation</vt:lpstr>
      <vt:lpstr>PowerPoint Presentation</vt:lpstr>
      <vt:lpstr>Blue Obelisk 2005-03-13</vt:lpstr>
      <vt:lpstr>Recommendations for Open Crystallography</vt:lpstr>
      <vt:lpstr>PowerPoint Presentation</vt:lpstr>
      <vt:lpstr>PowerPoint Presentation</vt:lpstr>
      <vt:lpstr>TimBerners-Lee’s Open data http://5stardata.info </vt:lpstr>
      <vt:lpstr>PowerPoint Presentation</vt:lpstr>
      <vt:lpstr>Some statistics</vt:lpstr>
      <vt:lpstr>PowerPoint Presentation</vt:lpstr>
      <vt:lpstr>Open Definition</vt:lpstr>
      <vt:lpstr>Panton Principles for Open Data in Science</vt:lpstr>
      <vt:lpstr>ContentMining Targets</vt:lpstr>
      <vt:lpstr>Hackathons</vt:lpstr>
      <vt:lpstr>Large-scale Mining</vt:lpstr>
      <vt:lpstr>Benefits of ContentMining</vt:lpstr>
      <vt:lpstr>10 million spectra published /year </vt:lpstr>
      <vt:lpstr>PowerPoint Presentation</vt:lpstr>
      <vt:lpstr>PowerPoint Presentation</vt:lpstr>
      <vt:lpstr>PowerPoint Presentation</vt:lpstr>
      <vt:lpstr>Some thanks</vt:lpstr>
      <vt:lpstr>Take-away messages</vt:lpstr>
    </vt:vector>
  </TitlesOfParts>
  <Company>Department of Chemistry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pm286</dc:creator>
  <cp:lastModifiedBy>Peter Murray-Rust</cp:lastModifiedBy>
  <cp:revision>147</cp:revision>
  <dcterms:created xsi:type="dcterms:W3CDTF">2013-06-05T07:24:43Z</dcterms:created>
  <dcterms:modified xsi:type="dcterms:W3CDTF">2014-01-24T09:39:06Z</dcterms:modified>
</cp:coreProperties>
</file>